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package/2006/relationships/metadata/thumbnail" Target="docProps/thumbnail.jpeg"/><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3"/>
  </p:sldMasterIdLst>
  <p:notesMasterIdLst>
    <p:notesMasterId r:id="rId12"/>
  </p:notesMasterIdLst>
  <p:handoutMasterIdLst>
    <p:handoutMasterId r:id="rId35"/>
  </p:handout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2"/>
    <p:restoredTop sz="95271"/>
  </p:normalViewPr>
  <p:slideViewPr>
    <p:cSldViewPr snapToGrid="0">
      <p:cViewPr varScale="1">
        <p:scale>
          <a:sx n="97" d="100"/>
          <a:sy n="97" d="100"/>
        </p:scale>
        <p:origin x="5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notesMaster" Target="notesMasters/notesMaster1.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handoutMaster" Target="handoutMasters/handout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ableStyles" Target="tableStyles.xml"/><Relationship Id="rId39" Type="http://schemas.openxmlformats.org/officeDocument/2006/relationships/slide" Target="slides/slide1.xml"/><Relationship Id="rId40" Type="http://schemas.openxmlformats.org/officeDocument/2006/relationships/slide" Target="slides/slide2.xml"/><Relationship Id="rId41" Type="http://schemas.openxmlformats.org/officeDocument/2006/relationships/slide" Target="slides/slide3.xml"/><Relationship Id="rId42" Type="http://schemas.openxmlformats.org/officeDocument/2006/relationships/slide" Target="slides/slide4.xml"/><Relationship Id="rId43" Type="http://schemas.openxmlformats.org/officeDocument/2006/relationships/slide" Target="slides/slide5.xml"/><Relationship Id="rId44" Type="http://schemas.openxmlformats.org/officeDocument/2006/relationships/slide" Target="slides/slide6.xml"/><Relationship Id="rId45" Type="http://schemas.openxmlformats.org/officeDocument/2006/relationships/slide" Target="slides/slide7.xml"/><Relationship Id="rId46" Type="http://schemas.openxmlformats.org/officeDocument/2006/relationships/slide" Target="slides/slide8.xml"/><Relationship Id="rId47" Type="http://schemas.openxmlformats.org/officeDocument/2006/relationships/slide" Target="slides/slide9.xml"/><Relationship Id="rId48" Type="http://schemas.openxmlformats.org/officeDocument/2006/relationships/slide" Target="slides/slide10.xml"/><Relationship Id="rId49" Type="http://schemas.openxmlformats.org/officeDocument/2006/relationships/slide" Target="slides/slide11.xml"/><Relationship Id="rId50" Type="http://schemas.openxmlformats.org/officeDocument/2006/relationships/slide" Target="slides/slide12.xml"/><Relationship Id="rId51" Type="http://schemas.openxmlformats.org/officeDocument/2006/relationships/slide" Target="slides/slide13.xml"/><Relationship Id="rId52" Type="http://schemas.openxmlformats.org/officeDocument/2006/relationships/slide" Target="slides/slide14.xml"/><Relationship Id="rId53" Type="http://schemas.openxmlformats.org/officeDocument/2006/relationships/slide" Target="slides/slide15.xml"/><Relationship Id="rId54" Type="http://schemas.openxmlformats.org/officeDocument/2006/relationships/slide" Target="slides/slide16.xml"/><Relationship Id="rId55"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0D7A932-F704-43F6-B7D3-632C594CAF0A}" type="doc">
      <dgm:prSet loTypeId="urn:microsoft.com/office/officeart/2005/8/layout/pyramid1#2" loCatId="pyramid" qsTypeId="urn:microsoft.com/office/officeart/2005/8/quickstyle/simple1#17" qsCatId="simple" csTypeId="urn:microsoft.com/office/officeart/2005/8/colors/colorful1#4" csCatId="accent1" phldr="1"/>
      <dgm:spPr/>
    </dgm:pt>
    <dgm:pt modelId="{5156A48C-64EB-4785-93CA-24B851F61470}">
      <dgm:prSet phldrT="[文本]" phldr="0" custT="1"/>
      <dgm:spPr/>
      <dgm:t>
        <a:bodyPr vert="horz" wrap="square"/>
        <a:lstStyle/>
        <a:p>
          <a:pPr>
            <a:lnSpc>
              <a:spcPct val="100000"/>
            </a:lnSpc>
            <a:spcBef>
              <a:spcPct val="0"/>
            </a:spcBef>
            <a:spcAft>
              <a:spcPct val="35000"/>
            </a:spcAft>
          </a:pPr>
          <a:endParaRPr lang="en-US" altLang="zh-CN" sz="1400" dirty="0"/>
        </a:p>
        <a:p>
          <a:pPr>
            <a:lnSpc>
              <a:spcPct val="100000"/>
            </a:lnSpc>
            <a:spcBef>
              <a:spcPct val="0"/>
            </a:spcBef>
            <a:spcAft>
              <a:spcPct val="35000"/>
            </a:spcAft>
          </a:pPr>
          <a:r>
            <a:rPr lang="zh-CN" altLang="en-US" sz="1400" dirty="0"/>
            <a:t>稀缺</a:t>
          </a:r>
          <a:endParaRPr lang="zh-CN" altLang="en-US" sz="2800" dirty="0"/>
        </a:p>
      </dgm:t>
    </dgm:pt>
    <dgm:pt modelId="{44DD142A-493F-4BD2-8BF5-566820976B60}" cxnId="{80CF536B-8382-4E0B-880F-E81EBEBCFAD8}" type="parTrans">
      <dgm:prSet/>
      <dgm:spPr/>
      <dgm:t>
        <a:bodyPr/>
        <a:lstStyle/>
        <a:p>
          <a:endParaRPr lang="zh-CN" altLang="en-US"/>
        </a:p>
      </dgm:t>
    </dgm:pt>
    <dgm:pt modelId="{146660E0-8749-4313-9D04-2720140AB0DB}" cxnId="{80CF536B-8382-4E0B-880F-E81EBEBCFAD8}" type="sibTrans">
      <dgm:prSet/>
      <dgm:spPr/>
      <dgm:t>
        <a:bodyPr/>
        <a:lstStyle/>
        <a:p>
          <a:endParaRPr lang="zh-CN" altLang="en-US"/>
        </a:p>
      </dgm:t>
    </dgm:pt>
    <dgm:pt modelId="{689B689F-02D1-462C-8E15-3D296F4269DF}">
      <dgm:prSet phldrT="[文本]" phldr="0" custT="1"/>
      <dgm:spPr/>
      <dgm:t>
        <a:bodyPr vert="horz" wrap="square"/>
        <a:lstStyle/>
        <a:p>
          <a:pPr>
            <a:lnSpc>
              <a:spcPct val="100000"/>
            </a:lnSpc>
            <a:spcBef>
              <a:spcPct val="0"/>
            </a:spcBef>
            <a:spcAft>
              <a:spcPct val="35000"/>
            </a:spcAft>
          </a:pPr>
          <a:r>
            <a:rPr lang="zh-CN" altLang="en-US" sz="1400" dirty="0"/>
            <a:t>优享层</a:t>
          </a:r>
        </a:p>
      </dgm:t>
    </dgm:pt>
    <dgm:pt modelId="{1C0C76FB-2BA4-44B3-A4CE-7105F9AAB60F}" cxnId="{E79064A2-E649-40AD-BE97-C9AC12F9B57F}" type="parTrans">
      <dgm:prSet/>
      <dgm:spPr/>
      <dgm:t>
        <a:bodyPr/>
        <a:lstStyle/>
        <a:p>
          <a:endParaRPr lang="zh-CN" altLang="en-US"/>
        </a:p>
      </dgm:t>
    </dgm:pt>
    <dgm:pt modelId="{D350E28F-F50D-4107-86F2-D50420ABC3F3}" cxnId="{E79064A2-E649-40AD-BE97-C9AC12F9B57F}" type="sibTrans">
      <dgm:prSet/>
      <dgm:spPr/>
      <dgm:t>
        <a:bodyPr/>
        <a:lstStyle/>
        <a:p>
          <a:endParaRPr lang="zh-CN" altLang="en-US"/>
        </a:p>
      </dgm:t>
    </dgm:pt>
    <dgm:pt modelId="{16612E04-AF92-4A61-9B01-116FC899F8AC}">
      <dgm:prSet phldr="0" custT="1"/>
      <dgm:spPr/>
      <dgm:t>
        <a:bodyPr vert="horz" wrap="square"/>
        <a:lstStyle/>
        <a:p>
          <a:pPr>
            <a:lnSpc>
              <a:spcPct val="100000"/>
            </a:lnSpc>
            <a:spcBef>
              <a:spcPct val="0"/>
            </a:spcBef>
            <a:spcAft>
              <a:spcPct val="35000"/>
            </a:spcAft>
          </a:pPr>
          <a:r>
            <a:rPr lang="zh-CN" sz="1400" dirty="0"/>
            <a:t>价值层</a:t>
          </a:r>
        </a:p>
      </dgm:t>
    </dgm:pt>
    <dgm:pt modelId="{D4731F6F-80EB-40BD-AEA9-43E4EAA7A067}" cxnId="{B3A57750-2CB7-46D6-A38D-B4627A194643}" type="parTrans">
      <dgm:prSet/>
      <dgm:spPr/>
      <dgm:t>
        <a:bodyPr/>
        <a:lstStyle/>
        <a:p>
          <a:endParaRPr lang="zh-CN" altLang="en-US"/>
        </a:p>
      </dgm:t>
    </dgm:pt>
    <dgm:pt modelId="{CFAEC6C2-8671-4114-8B04-2C44467EC0DC}" cxnId="{B3A57750-2CB7-46D6-A38D-B4627A194643}" type="sibTrans">
      <dgm:prSet/>
      <dgm:spPr/>
      <dgm:t>
        <a:bodyPr/>
        <a:lstStyle/>
        <a:p>
          <a:endParaRPr lang="zh-CN" altLang="en-US"/>
        </a:p>
      </dgm:t>
    </dgm:pt>
    <dgm:pt modelId="{AFF5C4D1-E311-44CD-A305-459B2A022C7F}">
      <dgm:prSet phldr="0" custT="1"/>
      <dgm:spPr/>
      <dgm:t>
        <a:bodyPr vert="horz" wrap="square"/>
        <a:lstStyle/>
        <a:p>
          <a:pPr>
            <a:lnSpc>
              <a:spcPct val="100000"/>
            </a:lnSpc>
            <a:spcBef>
              <a:spcPct val="0"/>
            </a:spcBef>
            <a:spcAft>
              <a:spcPct val="35000"/>
            </a:spcAft>
          </a:pPr>
          <a:r>
            <a:rPr lang="zh-CN" sz="1400" dirty="0"/>
            <a:t>重引导</a:t>
          </a:r>
        </a:p>
      </dgm:t>
    </dgm:pt>
    <dgm:pt modelId="{E4A999D2-9900-4634-8EB8-E97C0147F62C}" cxnId="{D2DC3579-0C39-4C10-9817-931380E14E6C}" type="parTrans">
      <dgm:prSet/>
      <dgm:spPr/>
      <dgm:t>
        <a:bodyPr/>
        <a:lstStyle/>
        <a:p>
          <a:endParaRPr lang="zh-CN" altLang="en-US"/>
        </a:p>
      </dgm:t>
    </dgm:pt>
    <dgm:pt modelId="{8514FD7E-4D2A-4ED6-BA96-649093AEA889}" cxnId="{D2DC3579-0C39-4C10-9817-931380E14E6C}" type="sibTrans">
      <dgm:prSet/>
      <dgm:spPr/>
      <dgm:t>
        <a:bodyPr/>
        <a:lstStyle/>
        <a:p>
          <a:endParaRPr lang="zh-CN" altLang="en-US"/>
        </a:p>
      </dgm:t>
    </dgm:pt>
    <dgm:pt modelId="{CE7E433B-22D1-4276-BDF2-2EC1AB526D94}">
      <dgm:prSet phldr="0" custT="1"/>
      <dgm:spPr/>
      <dgm:t>
        <a:bodyPr vert="horz" wrap="square"/>
        <a:lstStyle/>
        <a:p>
          <a:pPr>
            <a:lnSpc>
              <a:spcPct val="100000"/>
            </a:lnSpc>
            <a:spcBef>
              <a:spcPct val="0"/>
            </a:spcBef>
            <a:spcAft>
              <a:spcPct val="35000"/>
            </a:spcAft>
          </a:pPr>
          <a:r>
            <a:rPr lang="zh-CN" sz="1400" dirty="0"/>
            <a:t>低门槛</a:t>
          </a:r>
        </a:p>
      </dgm:t>
    </dgm:pt>
    <dgm:pt modelId="{5CBA6D5F-4772-4D69-90E5-07E9DD8812B7}" cxnId="{AA83A9E3-144F-4360-83CE-EF7386C42820}" type="parTrans">
      <dgm:prSet/>
      <dgm:spPr/>
      <dgm:t>
        <a:bodyPr/>
        <a:lstStyle/>
        <a:p>
          <a:endParaRPr lang="zh-CN" altLang="en-US"/>
        </a:p>
      </dgm:t>
    </dgm:pt>
    <dgm:pt modelId="{C49119B4-F3EF-405B-8BE0-62A3C451F63D}" cxnId="{AA83A9E3-144F-4360-83CE-EF7386C42820}" type="sibTrans">
      <dgm:prSet/>
      <dgm:spPr/>
      <dgm:t>
        <a:bodyPr/>
        <a:lstStyle/>
        <a:p>
          <a:endParaRPr lang="zh-CN" altLang="en-US"/>
        </a:p>
      </dgm:t>
    </dgm:pt>
    <dgm:pt modelId="{8517F7A0-1402-4B99-AF53-F54425413A7C}" type="pres">
      <dgm:prSet presAssocID="{40D7A932-F704-43F6-B7D3-632C594CAF0A}" presName="Name0" presStyleCnt="0">
        <dgm:presLayoutVars>
          <dgm:dir/>
          <dgm:animLvl val="lvl"/>
          <dgm:resizeHandles val="exact"/>
        </dgm:presLayoutVars>
      </dgm:prSet>
      <dgm:spPr/>
    </dgm:pt>
    <dgm:pt modelId="{C8259B15-E2AD-4504-B024-E6C02417C749}" type="pres">
      <dgm:prSet presAssocID="{5156A48C-64EB-4785-93CA-24B851F61470}" presName="Name8" presStyleCnt="0"/>
      <dgm:spPr/>
    </dgm:pt>
    <dgm:pt modelId="{AD6D71B4-B4CD-425D-8F41-4F041180B5A5}" type="pres">
      <dgm:prSet presAssocID="{5156A48C-64EB-4785-93CA-24B851F61470}" presName="level" presStyleLbl="node1" presStyleIdx="0" presStyleCnt="5">
        <dgm:presLayoutVars>
          <dgm:chMax val="1"/>
          <dgm:bulletEnabled val="1"/>
        </dgm:presLayoutVars>
      </dgm:prSet>
      <dgm:spPr/>
    </dgm:pt>
    <dgm:pt modelId="{E708EA4F-3C85-4487-AE00-CAE9AB23AF13}" type="pres">
      <dgm:prSet presAssocID="{5156A48C-64EB-4785-93CA-24B851F61470}" presName="levelTx" presStyleLbl="revTx" presStyleIdx="0" presStyleCnt="0">
        <dgm:presLayoutVars>
          <dgm:chMax val="1"/>
          <dgm:bulletEnabled val="1"/>
        </dgm:presLayoutVars>
      </dgm:prSet>
      <dgm:spPr/>
    </dgm:pt>
    <dgm:pt modelId="{3E961DA9-5E98-4FA4-BF3C-490FD37073D7}" type="pres">
      <dgm:prSet presAssocID="{689B689F-02D1-462C-8E15-3D296F4269DF}" presName="Name8" presStyleCnt="0"/>
      <dgm:spPr/>
    </dgm:pt>
    <dgm:pt modelId="{B062758B-585A-4490-8407-FEF3B1DB90B9}" type="pres">
      <dgm:prSet presAssocID="{689B689F-02D1-462C-8E15-3D296F4269DF}" presName="level" presStyleLbl="node1" presStyleIdx="1" presStyleCnt="5">
        <dgm:presLayoutVars>
          <dgm:chMax val="1"/>
          <dgm:bulletEnabled val="1"/>
        </dgm:presLayoutVars>
      </dgm:prSet>
      <dgm:spPr/>
    </dgm:pt>
    <dgm:pt modelId="{49661384-A28A-4053-8281-AF5C1EBF1EDB}" type="pres">
      <dgm:prSet presAssocID="{689B689F-02D1-462C-8E15-3D296F4269DF}" presName="levelTx" presStyleLbl="revTx" presStyleIdx="0" presStyleCnt="0">
        <dgm:presLayoutVars>
          <dgm:chMax val="1"/>
          <dgm:bulletEnabled val="1"/>
        </dgm:presLayoutVars>
      </dgm:prSet>
      <dgm:spPr/>
    </dgm:pt>
    <dgm:pt modelId="{E99719C5-3388-4F57-B89A-E7E9A32C46A8}" type="pres">
      <dgm:prSet presAssocID="{16612E04-AF92-4A61-9B01-116FC899F8AC}" presName="Name8" presStyleCnt="0"/>
      <dgm:spPr/>
    </dgm:pt>
    <dgm:pt modelId="{AE47EC99-AA7D-49C9-9766-3A6F6CE5D247}" type="pres">
      <dgm:prSet presAssocID="{16612E04-AF92-4A61-9B01-116FC899F8AC}" presName="level" presStyleLbl="node1" presStyleIdx="2" presStyleCnt="5">
        <dgm:presLayoutVars>
          <dgm:chMax val="1"/>
          <dgm:bulletEnabled val="1"/>
        </dgm:presLayoutVars>
      </dgm:prSet>
      <dgm:spPr/>
    </dgm:pt>
    <dgm:pt modelId="{1F9A895D-79E7-46A0-9DE1-972F0003D825}" type="pres">
      <dgm:prSet presAssocID="{16612E04-AF92-4A61-9B01-116FC899F8AC}" presName="levelTx" presStyleLbl="revTx" presStyleIdx="0" presStyleCnt="0">
        <dgm:presLayoutVars>
          <dgm:chMax val="1"/>
          <dgm:bulletEnabled val="1"/>
        </dgm:presLayoutVars>
      </dgm:prSet>
      <dgm:spPr/>
    </dgm:pt>
    <dgm:pt modelId="{B808ACC5-88F7-4478-98E8-0967BBF2A6AB}" type="pres">
      <dgm:prSet presAssocID="{AFF5C4D1-E311-44CD-A305-459B2A022C7F}" presName="Name8" presStyleCnt="0"/>
      <dgm:spPr/>
    </dgm:pt>
    <dgm:pt modelId="{545DCBAE-BCC5-44F4-94C4-B27F8865F173}" type="pres">
      <dgm:prSet presAssocID="{AFF5C4D1-E311-44CD-A305-459B2A022C7F}" presName="level" presStyleLbl="node1" presStyleIdx="3" presStyleCnt="5">
        <dgm:presLayoutVars>
          <dgm:chMax val="1"/>
          <dgm:bulletEnabled val="1"/>
        </dgm:presLayoutVars>
      </dgm:prSet>
      <dgm:spPr/>
    </dgm:pt>
    <dgm:pt modelId="{F05FD7CC-1ED4-4C4A-AD40-A1E606501E1A}" type="pres">
      <dgm:prSet presAssocID="{AFF5C4D1-E311-44CD-A305-459B2A022C7F}" presName="levelTx" presStyleLbl="revTx" presStyleIdx="0" presStyleCnt="0">
        <dgm:presLayoutVars>
          <dgm:chMax val="1"/>
          <dgm:bulletEnabled val="1"/>
        </dgm:presLayoutVars>
      </dgm:prSet>
      <dgm:spPr/>
    </dgm:pt>
    <dgm:pt modelId="{D4D6F40F-CB28-47B6-985E-7A5E0DA996AD}" type="pres">
      <dgm:prSet presAssocID="{CE7E433B-22D1-4276-BDF2-2EC1AB526D94}" presName="Name8" presStyleCnt="0"/>
      <dgm:spPr/>
    </dgm:pt>
    <dgm:pt modelId="{D03F4772-DC2E-4E78-B803-5F468994C348}" type="pres">
      <dgm:prSet presAssocID="{CE7E433B-22D1-4276-BDF2-2EC1AB526D94}" presName="level" presStyleLbl="node1" presStyleIdx="4" presStyleCnt="5">
        <dgm:presLayoutVars>
          <dgm:chMax val="1"/>
          <dgm:bulletEnabled val="1"/>
        </dgm:presLayoutVars>
      </dgm:prSet>
      <dgm:spPr/>
    </dgm:pt>
    <dgm:pt modelId="{DDBC6E4A-F086-4404-9C7A-D7DD5A2B1AA0}" type="pres">
      <dgm:prSet presAssocID="{CE7E433B-22D1-4276-BDF2-2EC1AB526D94}" presName="levelTx" presStyleLbl="revTx" presStyleIdx="0" presStyleCnt="0">
        <dgm:presLayoutVars>
          <dgm:chMax val="1"/>
          <dgm:bulletEnabled val="1"/>
        </dgm:presLayoutVars>
      </dgm:prSet>
      <dgm:spPr/>
    </dgm:pt>
  </dgm:ptLst>
  <dgm:cxnLst>
    <dgm:cxn modelId="{6EB11002-9AA6-46BB-8080-8E549AA082DF}" type="presOf" srcId="{689B689F-02D1-462C-8E15-3D296F4269DF}" destId="{49661384-A28A-4053-8281-AF5C1EBF1EDB}" srcOrd="1" destOrd="0" presId="urn:microsoft.com/office/officeart/2005/8/layout/pyramid1#2"/>
    <dgm:cxn modelId="{948AB012-5025-44BA-8B90-A28282BC35CB}" type="presOf" srcId="{16612E04-AF92-4A61-9B01-116FC899F8AC}" destId="{1F9A895D-79E7-46A0-9DE1-972F0003D825}" srcOrd="1" destOrd="0" presId="urn:microsoft.com/office/officeart/2005/8/layout/pyramid1#2"/>
    <dgm:cxn modelId="{BB844722-00CA-4469-8295-A8AEC2A767B8}" type="presOf" srcId="{16612E04-AF92-4A61-9B01-116FC899F8AC}" destId="{AE47EC99-AA7D-49C9-9766-3A6F6CE5D247}" srcOrd="0" destOrd="0" presId="urn:microsoft.com/office/officeart/2005/8/layout/pyramid1#2"/>
    <dgm:cxn modelId="{8EA59523-ABAC-4039-A1C2-B13D29CCBA9F}" type="presOf" srcId="{AFF5C4D1-E311-44CD-A305-459B2A022C7F}" destId="{F05FD7CC-1ED4-4C4A-AD40-A1E606501E1A}" srcOrd="1" destOrd="0" presId="urn:microsoft.com/office/officeart/2005/8/layout/pyramid1#2"/>
    <dgm:cxn modelId="{30BF0C2E-1FF2-48B7-8B6B-315BE357C441}" type="presOf" srcId="{40D7A932-F704-43F6-B7D3-632C594CAF0A}" destId="{8517F7A0-1402-4B99-AF53-F54425413A7C}" srcOrd="0" destOrd="0" presId="urn:microsoft.com/office/officeart/2005/8/layout/pyramid1#2"/>
    <dgm:cxn modelId="{88B91047-2275-4DFD-BB7D-4A93C2669025}" type="presOf" srcId="{5156A48C-64EB-4785-93CA-24B851F61470}" destId="{AD6D71B4-B4CD-425D-8F41-4F041180B5A5}" srcOrd="0" destOrd="0" presId="urn:microsoft.com/office/officeart/2005/8/layout/pyramid1#2"/>
    <dgm:cxn modelId="{B3A57750-2CB7-46D6-A38D-B4627A194643}" srcId="{40D7A932-F704-43F6-B7D3-632C594CAF0A}" destId="{16612E04-AF92-4A61-9B01-116FC899F8AC}" srcOrd="2" destOrd="0" parTransId="{D4731F6F-80EB-40BD-AEA9-43E4EAA7A067}" sibTransId="{CFAEC6C2-8671-4114-8B04-2C44467EC0DC}"/>
    <dgm:cxn modelId="{80CF536B-8382-4E0B-880F-E81EBEBCFAD8}" srcId="{40D7A932-F704-43F6-B7D3-632C594CAF0A}" destId="{5156A48C-64EB-4785-93CA-24B851F61470}" srcOrd="0" destOrd="0" parTransId="{44DD142A-493F-4BD2-8BF5-566820976B60}" sibTransId="{146660E0-8749-4313-9D04-2720140AB0DB}"/>
    <dgm:cxn modelId="{D2DC3579-0C39-4C10-9817-931380E14E6C}" srcId="{40D7A932-F704-43F6-B7D3-632C594CAF0A}" destId="{AFF5C4D1-E311-44CD-A305-459B2A022C7F}" srcOrd="3" destOrd="0" parTransId="{E4A999D2-9900-4634-8EB8-E97C0147F62C}" sibTransId="{8514FD7E-4D2A-4ED6-BA96-649093AEA889}"/>
    <dgm:cxn modelId="{D2F1DC7A-A0A1-4274-A177-08712CF79B5B}" type="presOf" srcId="{5156A48C-64EB-4785-93CA-24B851F61470}" destId="{E708EA4F-3C85-4487-AE00-CAE9AB23AF13}" srcOrd="1" destOrd="0" presId="urn:microsoft.com/office/officeart/2005/8/layout/pyramid1#2"/>
    <dgm:cxn modelId="{E79064A2-E649-40AD-BE97-C9AC12F9B57F}" srcId="{40D7A932-F704-43F6-B7D3-632C594CAF0A}" destId="{689B689F-02D1-462C-8E15-3D296F4269DF}" srcOrd="1" destOrd="0" parTransId="{1C0C76FB-2BA4-44B3-A4CE-7105F9AAB60F}" sibTransId="{D350E28F-F50D-4107-86F2-D50420ABC3F3}"/>
    <dgm:cxn modelId="{5E1E27A3-C1B6-4BD1-823F-9C334ACD6A62}" type="presOf" srcId="{AFF5C4D1-E311-44CD-A305-459B2A022C7F}" destId="{545DCBAE-BCC5-44F4-94C4-B27F8865F173}" srcOrd="0" destOrd="0" presId="urn:microsoft.com/office/officeart/2005/8/layout/pyramid1#2"/>
    <dgm:cxn modelId="{574D4CA4-4ABF-40BE-BF95-587AD86FE6D7}" type="presOf" srcId="{689B689F-02D1-462C-8E15-3D296F4269DF}" destId="{B062758B-585A-4490-8407-FEF3B1DB90B9}" srcOrd="0" destOrd="0" presId="urn:microsoft.com/office/officeart/2005/8/layout/pyramid1#2"/>
    <dgm:cxn modelId="{ABA3C2B0-39FD-4A54-B9D8-FB870F989D94}" type="presOf" srcId="{CE7E433B-22D1-4276-BDF2-2EC1AB526D94}" destId="{D03F4772-DC2E-4E78-B803-5F468994C348}" srcOrd="0" destOrd="0" presId="urn:microsoft.com/office/officeart/2005/8/layout/pyramid1#2"/>
    <dgm:cxn modelId="{505438DC-DC2F-4A13-8B13-8704BC18EE24}" type="presOf" srcId="{CE7E433B-22D1-4276-BDF2-2EC1AB526D94}" destId="{DDBC6E4A-F086-4404-9C7A-D7DD5A2B1AA0}" srcOrd="1" destOrd="0" presId="urn:microsoft.com/office/officeart/2005/8/layout/pyramid1#2"/>
    <dgm:cxn modelId="{AA83A9E3-144F-4360-83CE-EF7386C42820}" srcId="{40D7A932-F704-43F6-B7D3-632C594CAF0A}" destId="{CE7E433B-22D1-4276-BDF2-2EC1AB526D94}" srcOrd="4" destOrd="0" parTransId="{5CBA6D5F-4772-4D69-90E5-07E9DD8812B7}" sibTransId="{C49119B4-F3EF-405B-8BE0-62A3C451F63D}"/>
    <dgm:cxn modelId="{B8651B57-8344-45D2-B874-ED7F4863C6BB}" type="presParOf" srcId="{8517F7A0-1402-4B99-AF53-F54425413A7C}" destId="{C8259B15-E2AD-4504-B024-E6C02417C749}" srcOrd="0" destOrd="0" presId="urn:microsoft.com/office/officeart/2005/8/layout/pyramid1#2"/>
    <dgm:cxn modelId="{DBC887F7-1CE9-40C1-8EDF-AD6F6486950C}" type="presParOf" srcId="{C8259B15-E2AD-4504-B024-E6C02417C749}" destId="{AD6D71B4-B4CD-425D-8F41-4F041180B5A5}" srcOrd="0" destOrd="0" presId="urn:microsoft.com/office/officeart/2005/8/layout/pyramid1#2"/>
    <dgm:cxn modelId="{AFF3A44A-BDC3-4F37-8A89-B8786B75400B}" type="presParOf" srcId="{C8259B15-E2AD-4504-B024-E6C02417C749}" destId="{E708EA4F-3C85-4487-AE00-CAE9AB23AF13}" srcOrd="1" destOrd="0" presId="urn:microsoft.com/office/officeart/2005/8/layout/pyramid1#2"/>
    <dgm:cxn modelId="{24F1D143-E0E5-4420-B3E0-EC4913B92EB1}" type="presParOf" srcId="{8517F7A0-1402-4B99-AF53-F54425413A7C}" destId="{3E961DA9-5E98-4FA4-BF3C-490FD37073D7}" srcOrd="1" destOrd="0" presId="urn:microsoft.com/office/officeart/2005/8/layout/pyramid1#2"/>
    <dgm:cxn modelId="{65A08003-63A8-4BB4-ABC9-723F06DE4885}" type="presParOf" srcId="{3E961DA9-5E98-4FA4-BF3C-490FD37073D7}" destId="{B062758B-585A-4490-8407-FEF3B1DB90B9}" srcOrd="0" destOrd="0" presId="urn:microsoft.com/office/officeart/2005/8/layout/pyramid1#2"/>
    <dgm:cxn modelId="{44ACB0C8-08E1-416E-9955-A08C60DB7B70}" type="presParOf" srcId="{3E961DA9-5E98-4FA4-BF3C-490FD37073D7}" destId="{49661384-A28A-4053-8281-AF5C1EBF1EDB}" srcOrd="1" destOrd="0" presId="urn:microsoft.com/office/officeart/2005/8/layout/pyramid1#2"/>
    <dgm:cxn modelId="{271CE79A-7FF5-4902-B869-B55136B86DD9}" type="presParOf" srcId="{8517F7A0-1402-4B99-AF53-F54425413A7C}" destId="{E99719C5-3388-4F57-B89A-E7E9A32C46A8}" srcOrd="2" destOrd="0" presId="urn:microsoft.com/office/officeart/2005/8/layout/pyramid1#2"/>
    <dgm:cxn modelId="{9A71B54D-45A3-46F4-A1DE-67BB738298C6}" type="presParOf" srcId="{E99719C5-3388-4F57-B89A-E7E9A32C46A8}" destId="{AE47EC99-AA7D-49C9-9766-3A6F6CE5D247}" srcOrd="0" destOrd="0" presId="urn:microsoft.com/office/officeart/2005/8/layout/pyramid1#2"/>
    <dgm:cxn modelId="{ACBA7B30-82BA-46AB-A008-82A6309BB5B9}" type="presParOf" srcId="{E99719C5-3388-4F57-B89A-E7E9A32C46A8}" destId="{1F9A895D-79E7-46A0-9DE1-972F0003D825}" srcOrd="1" destOrd="0" presId="urn:microsoft.com/office/officeart/2005/8/layout/pyramid1#2"/>
    <dgm:cxn modelId="{85FAE355-7B55-44FF-B201-7BDFC4BE685C}" type="presParOf" srcId="{8517F7A0-1402-4B99-AF53-F54425413A7C}" destId="{B808ACC5-88F7-4478-98E8-0967BBF2A6AB}" srcOrd="3" destOrd="0" presId="urn:microsoft.com/office/officeart/2005/8/layout/pyramid1#2"/>
    <dgm:cxn modelId="{3609504C-65E0-469F-8737-1064B005120D}" type="presParOf" srcId="{B808ACC5-88F7-4478-98E8-0967BBF2A6AB}" destId="{545DCBAE-BCC5-44F4-94C4-B27F8865F173}" srcOrd="0" destOrd="0" presId="urn:microsoft.com/office/officeart/2005/8/layout/pyramid1#2"/>
    <dgm:cxn modelId="{0223D80D-0A56-42B5-9F34-60E2D14AF35F}" type="presParOf" srcId="{B808ACC5-88F7-4478-98E8-0967BBF2A6AB}" destId="{F05FD7CC-1ED4-4C4A-AD40-A1E606501E1A}" srcOrd="1" destOrd="0" presId="urn:microsoft.com/office/officeart/2005/8/layout/pyramid1#2"/>
    <dgm:cxn modelId="{8AB3646F-0AAE-423F-9B5B-C0D400B01604}" type="presParOf" srcId="{8517F7A0-1402-4B99-AF53-F54425413A7C}" destId="{D4D6F40F-CB28-47B6-985E-7A5E0DA996AD}" srcOrd="4" destOrd="0" presId="urn:microsoft.com/office/officeart/2005/8/layout/pyramid1#2"/>
    <dgm:cxn modelId="{622FFC22-CE08-43DD-A2A9-70137E94FEB2}" type="presParOf" srcId="{D4D6F40F-CB28-47B6-985E-7A5E0DA996AD}" destId="{D03F4772-DC2E-4E78-B803-5F468994C348}" srcOrd="0" destOrd="0" presId="urn:microsoft.com/office/officeart/2005/8/layout/pyramid1#2"/>
    <dgm:cxn modelId="{A7C01366-F18F-4E7A-B9D4-FB0ADC7712EC}" type="presParOf" srcId="{D4D6F40F-CB28-47B6-985E-7A5E0DA996AD}" destId="{DDBC6E4A-F086-4404-9C7A-D7DD5A2B1AA0}" srcOrd="1" destOrd="0" presId="urn:microsoft.com/office/officeart/2005/8/layout/pyramid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48430" cy="4689475"/>
        <a:chOff x="0" y="0"/>
        <a:chExt cx="3948430" cy="4689475"/>
      </a:xfrm>
    </dsp:grpSpPr>
    <dsp:sp modelId="{AD6D71B4-B4CD-425D-8F41-4F041180B5A5}">
      <dsp:nvSpPr>
        <dsp:cNvPr id="3" name="梯形 2"/>
        <dsp:cNvSpPr/>
      </dsp:nvSpPr>
      <dsp:spPr bwMode="white">
        <a:xfrm>
          <a:off x="1579372" y="0"/>
          <a:ext cx="789686" cy="937895"/>
        </a:xfrm>
        <a:prstGeom prst="trapezoid">
          <a:avLst>
            <a:gd name="adj" fmla="val 50000"/>
          </a:avLst>
        </a:prstGeom>
      </dsp:spPr>
      <dsp:style>
        <a:lnRef idx="2">
          <a:schemeClr val="lt1"/>
        </a:lnRef>
        <a:fillRef idx="1">
          <a:schemeClr val="accent2"/>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en-US" altLang="zh-CN" sz="1400" dirty="0">
            <a:solidFill>
              <a:schemeClr val="tx1"/>
            </a:solidFill>
          </a:endParaRPr>
        </a:p>
        <a:p>
          <a:pPr lvl="0">
            <a:lnSpc>
              <a:spcPct val="100000"/>
            </a:lnSpc>
            <a:spcBef>
              <a:spcPct val="0"/>
            </a:spcBef>
            <a:spcAft>
              <a:spcPct val="35000"/>
            </a:spcAft>
          </a:pPr>
          <a:r>
            <a:rPr lang="zh-CN" altLang="en-US" sz="1400" dirty="0">
              <a:solidFill>
                <a:schemeClr val="tx1"/>
              </a:solidFill>
            </a:rPr>
            <a:t>稀缺</a:t>
          </a:r>
          <a:endParaRPr lang="zh-CN" altLang="en-US" sz="2800" dirty="0">
            <a:solidFill>
              <a:schemeClr val="tx1"/>
            </a:solidFill>
          </a:endParaRPr>
        </a:p>
      </dsp:txBody>
      <dsp:txXfrm>
        <a:off x="1579372" y="0"/>
        <a:ext cx="789686" cy="937895"/>
      </dsp:txXfrm>
    </dsp:sp>
    <dsp:sp modelId="{B062758B-585A-4490-8407-FEF3B1DB90B9}">
      <dsp:nvSpPr>
        <dsp:cNvPr id="4" name="梯形 3"/>
        <dsp:cNvSpPr/>
      </dsp:nvSpPr>
      <dsp:spPr bwMode="white">
        <a:xfrm>
          <a:off x="1184529" y="937895"/>
          <a:ext cx="1579372" cy="937895"/>
        </a:xfrm>
        <a:prstGeom prst="trapezoid">
          <a:avLst>
            <a:gd name="adj" fmla="val 42098"/>
          </a:avLst>
        </a:prstGeom>
      </dsp:spPr>
      <dsp:style>
        <a:lnRef idx="2">
          <a:schemeClr val="lt1"/>
        </a:lnRef>
        <a:fillRef idx="1">
          <a:schemeClr val="accent3"/>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tx1"/>
              </a:solidFill>
            </a:rPr>
            <a:t>优享层</a:t>
          </a:r>
          <a:endParaRPr>
            <a:solidFill>
              <a:schemeClr val="tx1"/>
            </a:solidFill>
          </a:endParaRPr>
        </a:p>
      </dsp:txBody>
      <dsp:txXfrm>
        <a:off x="1184529" y="937895"/>
        <a:ext cx="1579372" cy="937895"/>
      </dsp:txXfrm>
    </dsp:sp>
    <dsp:sp modelId="{AE47EC99-AA7D-49C9-9766-3A6F6CE5D247}">
      <dsp:nvSpPr>
        <dsp:cNvPr id="5" name="梯形 4"/>
        <dsp:cNvSpPr/>
      </dsp:nvSpPr>
      <dsp:spPr bwMode="white">
        <a:xfrm>
          <a:off x="789686" y="1875790"/>
          <a:ext cx="2369058" cy="937895"/>
        </a:xfrm>
        <a:prstGeom prst="trapezoid">
          <a:avLst>
            <a:gd name="adj" fmla="val 42098"/>
          </a:avLst>
        </a:prstGeom>
      </dsp:spPr>
      <dsp:style>
        <a:lnRef idx="2">
          <a:schemeClr val="lt1"/>
        </a:lnRef>
        <a:fillRef idx="1">
          <a:schemeClr val="accent4"/>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价值层</a:t>
          </a:r>
          <a:endParaRPr>
            <a:solidFill>
              <a:schemeClr val="tx1"/>
            </a:solidFill>
          </a:endParaRPr>
        </a:p>
      </dsp:txBody>
      <dsp:txXfrm>
        <a:off x="789686" y="1875790"/>
        <a:ext cx="2369058" cy="937895"/>
      </dsp:txXfrm>
    </dsp:sp>
    <dsp:sp modelId="{545DCBAE-BCC5-44F4-94C4-B27F8865F173}">
      <dsp:nvSpPr>
        <dsp:cNvPr id="6" name="梯形 5"/>
        <dsp:cNvSpPr/>
      </dsp:nvSpPr>
      <dsp:spPr bwMode="white">
        <a:xfrm>
          <a:off x="394843" y="2813685"/>
          <a:ext cx="3158744" cy="937895"/>
        </a:xfrm>
        <a:prstGeom prst="trapezoid">
          <a:avLst>
            <a:gd name="adj" fmla="val 42098"/>
          </a:avLst>
        </a:prstGeom>
      </dsp:spPr>
      <dsp:style>
        <a:lnRef idx="2">
          <a:schemeClr val="lt1"/>
        </a:lnRef>
        <a:fillRef idx="1">
          <a:schemeClr val="accent5"/>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重引导</a:t>
          </a:r>
          <a:endParaRPr>
            <a:solidFill>
              <a:schemeClr val="tx1"/>
            </a:solidFill>
          </a:endParaRPr>
        </a:p>
      </dsp:txBody>
      <dsp:txXfrm>
        <a:off x="394843" y="2813685"/>
        <a:ext cx="3158744" cy="937895"/>
      </dsp:txXfrm>
    </dsp:sp>
    <dsp:sp modelId="{D03F4772-DC2E-4E78-B803-5F468994C348}">
      <dsp:nvSpPr>
        <dsp:cNvPr id="7" name="梯形 6"/>
        <dsp:cNvSpPr/>
      </dsp:nvSpPr>
      <dsp:spPr bwMode="white">
        <a:xfrm>
          <a:off x="0" y="3751580"/>
          <a:ext cx="3948430" cy="937895"/>
        </a:xfrm>
        <a:prstGeom prst="trapezoid">
          <a:avLst>
            <a:gd name="adj" fmla="val 42098"/>
          </a:avLst>
        </a:prstGeom>
      </dsp:spPr>
      <dsp:style>
        <a:lnRef idx="2">
          <a:schemeClr val="lt1"/>
        </a:lnRef>
        <a:fillRef idx="1">
          <a:schemeClr val="accent6"/>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低门槛</a:t>
          </a:r>
          <a:endParaRPr>
            <a:solidFill>
              <a:schemeClr val="tx1"/>
            </a:solidFill>
          </a:endParaRPr>
        </a:p>
      </dsp:txBody>
      <dsp:txXfrm>
        <a:off x="0" y="3751580"/>
        <a:ext cx="3948430" cy="93789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9EEE-3E5A-A947-A29B-6AEBF114206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3D72D-2ED6-B046-86CF-D42ED2948FE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963D72D-2ED6-B046-86CF-D42ED2948FE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tags" Target="../tags/tag50.xml"/><Relationship Id="rId6"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7315200" cy="914400"/>
          </a:xfrm>
          <a:prstGeom prst="rect">
            <a:avLst/>
          </a:prstGeom>
          <a:noFill/>
        </p:spPr>
        <p:txBody>
          <a:bodyPr wrap="none">
            <a:spAutoFit/>
          </a:bodyPr>
          <a:lstStyle/>
          <a:p>
            <a:pPr algn="ctr">
              <a:defRPr sz="4400" b="1">
                <a:solidFill>
                  <a:srgbClr val="0046A0"/>
                </a:solidFill>
                <a:latin typeface="WenQuanYi Zen Hei"/>
              </a:defRPr>
            </a:pPr>
            <a:r>
              <a:rPr>
                <a:latin typeface="WenQuanYi Zen Hei"/>
              </a:rPr>
              <a:t>周三项目汇报</a:t>
            </a:r>
          </a:p>
        </p:txBody>
      </p:sp>
      <p:sp>
        <p:nvSpPr>
          <p:cNvPr id="3" name="TextBox 2"/>
          <p:cNvSpPr txBox="1"/>
          <p:nvPr/>
        </p:nvSpPr>
        <p:spPr>
          <a:xfrm>
            <a:off x="914400" y="2926080"/>
            <a:ext cx="7315200" cy="548640"/>
          </a:xfrm>
          <a:prstGeom prst="rect">
            <a:avLst/>
          </a:prstGeom>
          <a:noFill/>
        </p:spPr>
        <p:txBody>
          <a:bodyPr wrap="none">
            <a:spAutoFit/>
          </a:bodyPr>
          <a:lstStyle/>
          <a:p>
            <a:pPr algn="ctr">
              <a:defRPr sz="3200">
                <a:solidFill>
                  <a:srgbClr val="595959"/>
                </a:solidFill>
                <a:latin typeface="WenQuanYi Zen Hei"/>
              </a:defRPr>
            </a:pPr>
            <a:r>
              <a:rPr>
                <a:latin typeface="WenQuanYi Zen Hei"/>
              </a:rPr>
              <a:t>西山温泉体育公园</a:t>
            </a:r>
          </a:p>
          <a:p>
            <a:r>
              <a:t>非雪季运营系统项目汇报</a:t>
            </a:r>
          </a:p>
        </p:txBody>
      </p:sp>
      <p:sp>
        <p:nvSpPr>
          <p:cNvPr id="4" name="TextBox 3"/>
          <p:cNvSpPr txBox="1"/>
          <p:nvPr/>
        </p:nvSpPr>
        <p:spPr>
          <a:xfrm>
            <a:off x="914400" y="3657600"/>
            <a:ext cx="7315200" cy="457200"/>
          </a:xfrm>
          <a:prstGeom prst="rect">
            <a:avLst/>
          </a:prstGeom>
          <a:noFill/>
        </p:spPr>
        <p:txBody>
          <a:bodyPr wrap="none">
            <a:spAutoFit/>
          </a:bodyPr>
          <a:lstStyle/>
          <a:p>
            <a:pPr algn="ctr">
              <a:defRPr sz="1800">
                <a:solidFill>
                  <a:srgbClr val="595959"/>
                </a:solidFill>
                <a:latin typeface="WenQuanYi Zen Hei"/>
              </a:defRPr>
            </a:pPr>
            <a:r>
              <a:rPr>
                <a:latin typeface="WenQuanYi Zen Hei"/>
              </a:rPr>
              <a:t>北京胜达讯科技有限公司</a:t>
            </a:r>
          </a:p>
        </p:txBody>
      </p:sp>
    </p:spTree>
  </p:cSld>
  <p:clrMapOvr>
    <a:masterClrMapping/>
  </p:clrMapOvr>
</p:sld>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7315200" cy="914400"/>
          </a:xfrm>
          <a:prstGeom prst="rect">
            <a:avLst/>
          </a:prstGeom>
          <a:noFill/>
        </p:spPr>
        <p:txBody>
          <a:bodyPr wrap="none">
            <a:spAutoFit/>
          </a:bodyPr>
          <a:lstStyle/>
          <a:p>
            <a:pPr algn="ctr">
              <a:defRPr sz="4400" b="1">
                <a:solidFill>
                  <a:srgbClr val="0046A0"/>
                </a:solidFill>
                <a:latin typeface="WenQuanYi Zen Hei"/>
              </a:defRPr>
            </a:pPr>
            <a:r>
              <a:rPr>
                <a:latin typeface="WenQuanYi Zen Hei"/>
              </a:rPr>
              <a:t>周三项目汇报</a:t>
            </a:r>
          </a:p>
        </p:txBody>
      </p:sp>
      <p:sp>
        <p:nvSpPr>
          <p:cNvPr id="3" name="TextBox 2"/>
          <p:cNvSpPr txBox="1"/>
          <p:nvPr/>
        </p:nvSpPr>
        <p:spPr>
          <a:xfrm>
            <a:off x="914400" y="2926080"/>
            <a:ext cx="7315200" cy="548640"/>
          </a:xfrm>
          <a:prstGeom prst="rect">
            <a:avLst/>
          </a:prstGeom>
          <a:noFill/>
        </p:spPr>
        <p:txBody>
          <a:bodyPr wrap="none">
            <a:spAutoFit/>
          </a:bodyPr>
          <a:lstStyle/>
          <a:p>
            <a:pPr algn="ctr">
              <a:defRPr sz="3200">
                <a:solidFill>
                  <a:srgbClr val="595959"/>
                </a:solidFill>
                <a:latin typeface="WenQuanYi Zen Hei"/>
              </a:defRPr>
            </a:pPr>
            <a:r>
              <a:rPr>
                <a:latin typeface="WenQuanYi Zen Hei"/>
              </a:rPr>
              <a:t>西山温泉体育公园</a:t>
            </a:r>
          </a:p>
          <a:p>
            <a:r>
              <a:t>非雪季运营系统项目汇报</a:t>
            </a:r>
          </a:p>
        </p:txBody>
      </p:sp>
      <p:sp>
        <p:nvSpPr>
          <p:cNvPr id="4" name="TextBox 3"/>
          <p:cNvSpPr txBox="1"/>
          <p:nvPr/>
        </p:nvSpPr>
        <p:spPr>
          <a:xfrm>
            <a:off x="914400" y="3657600"/>
            <a:ext cx="7315200" cy="457200"/>
          </a:xfrm>
          <a:prstGeom prst="rect">
            <a:avLst/>
          </a:prstGeom>
          <a:noFill/>
        </p:spPr>
        <p:txBody>
          <a:bodyPr wrap="none">
            <a:spAutoFit/>
          </a:bodyPr>
          <a:lstStyle/>
          <a:p>
            <a:pPr algn="ctr">
              <a:defRPr sz="1800">
                <a:solidFill>
                  <a:srgbClr val="595959"/>
                </a:solidFill>
                <a:latin typeface="WenQuanYi Zen Hei"/>
              </a:defRPr>
            </a:pPr>
            <a:r>
              <a:rPr>
                <a:latin typeface="WenQuanYi Zen Hei"/>
              </a:rPr>
              <a:t>北京胜达讯科技有限公司</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09</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四、项目管理过程</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09</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四、项目管理过程</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010</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四、项目管理过程（续）</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010</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四、项目管理过程（续）</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011</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四、项目管理过程（续）</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011</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四、项目管理过程（续）</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05</a:t>
            </a:r>
          </a:p>
          <a:p>
            <a:pPr>
              <a:spcAft>
                <a:spcPts val="400"/>
              </a:spcAft>
              <a:defRPr sz="1600" b="1">
                <a:solidFill>
                  <a:srgbClr val="0046A0"/>
                </a:solidFill>
                <a:latin typeface="WenQuanYi Zen Hei"/>
              </a:defRPr>
            </a:pPr>
            <a:r>
              <a:rPr>
                <a:latin typeface="WenQuanYi Zen Hei"/>
              </a:rPr>
              <a:t>交付物</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05</a:t>
            </a:r>
          </a:p>
          <a:p>
            <a:pPr>
              <a:spcAft>
                <a:spcPts val="400"/>
              </a:spcAft>
              <a:defRPr sz="1600" b="1">
                <a:solidFill>
                  <a:srgbClr val="0046A0"/>
                </a:solidFill>
                <a:latin typeface="WenQuanYi Zen Hei"/>
              </a:defRPr>
            </a:pPr>
            <a:r>
              <a:rPr>
                <a:latin typeface="WenQuanYi Zen Hei"/>
              </a:rPr>
              <a:t>交付物</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013</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五、交付物清单</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013</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五、交付物清单</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014</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五、交付物（续）- 数据分析报告</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014</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五、交付物（续）- 数据分析报告</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项目成果</a:t>
            </a:r>
          </a:p>
          <a:p>
            <a:pPr>
              <a:spcAft>
                <a:spcPts val="400"/>
              </a:spcAft>
              <a:defRPr sz="1400">
                <a:latin typeface="WenQuanYi Zen Hei"/>
              </a:defRPr>
            </a:pPr>
            <a:r>
              <a:rPr>
                <a:latin typeface="WenQuanYi Zen Hei"/>
              </a:rPr>
              <a:t>• 按期完成西山温泉体育公园非雪季运营系统开发</a:t>
            </a:r>
          </a:p>
          <a:p>
            <a:pPr>
              <a:spcAft>
                <a:spcPts val="400"/>
              </a:spcAft>
              <a:defRPr sz="1400">
                <a:latin typeface="WenQuanYi Zen Hei"/>
              </a:defRPr>
            </a:pPr>
            <a:r>
              <a:rPr>
                <a:latin typeface="WenQuanYi Zen Hei"/>
              </a:rPr>
              <a:t>• 成功实现与现有雪季系统的数据集成</a:t>
            </a:r>
          </a:p>
          <a:p>
            <a:pPr>
              <a:spcAft>
                <a:spcPts val="400"/>
              </a:spcAft>
              <a:defRPr sz="1400">
                <a:latin typeface="WenQuanYi Zen Hei"/>
              </a:defRPr>
            </a:pPr>
            <a:r>
              <a:rPr>
                <a:latin typeface="WenQuanYi Zen Hei"/>
              </a:rPr>
              <a:t>• 交付完整的管理后台、小程序、核销端三端系统</a:t>
            </a:r>
          </a:p>
          <a:p>
            <a:pPr>
              <a:spcAft>
                <a:spcPts val="400"/>
              </a:spcAft>
              <a:defRPr sz="1400">
                <a:latin typeface="WenQuanYi Zen Hei"/>
              </a:defRPr>
            </a:pPr>
            <a:r>
              <a:rPr>
                <a:latin typeface="WenQuanYi Zen Hei"/>
              </a:rPr>
              <a:t>• 系统功能完整，性能稳定，满足业务需求</a:t>
            </a:r>
          </a:p>
          <a:p>
            <a:pPr>
              <a:spcAft>
                <a:spcPts val="400"/>
              </a:spcAft>
              <a:defRPr sz="1400">
                <a:latin typeface="WenQuanYi Zen Hei"/>
              </a:defRPr>
            </a:pPr>
            <a:r>
              <a:rPr>
                <a:latin typeface="WenQuanYi Zen Hei"/>
              </a:rPr>
              <a:t>• 项目文档齐全，交付物完整</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项目亮点</a:t>
            </a:r>
          </a:p>
          <a:p>
            <a:pPr>
              <a:spcAft>
                <a:spcPts val="400"/>
              </a:spcAft>
              <a:defRPr sz="1400">
                <a:latin typeface="WenQuanYi Zen Hei"/>
              </a:defRPr>
            </a:pPr>
            <a:r>
              <a:rPr>
                <a:latin typeface="WenQuanYi Zen Hei"/>
              </a:rPr>
              <a:t>• 微服务架构设计，支持未来业务扩展</a:t>
            </a:r>
          </a:p>
          <a:p>
            <a:pPr>
              <a:spcAft>
                <a:spcPts val="400"/>
              </a:spcAft>
              <a:defRPr sz="1400">
                <a:latin typeface="WenQuanYi Zen Hei"/>
              </a:defRPr>
            </a:pPr>
            <a:r>
              <a:rPr>
                <a:latin typeface="WenQuanYi Zen Hei"/>
              </a:rPr>
              <a:t>• 微信小程序开发，提供良好用户体验</a:t>
            </a:r>
          </a:p>
          <a:p>
            <a:pPr>
              <a:spcAft>
                <a:spcPts val="400"/>
              </a:spcAft>
              <a:defRPr sz="1400">
                <a:latin typeface="WenQuanYi Zen Hei"/>
              </a:defRPr>
            </a:pPr>
            <a:r>
              <a:rPr>
                <a:latin typeface="WenQuanYi Zen Hei"/>
              </a:rPr>
              <a:t>• 数据打通与用户统一，实现精细化运营</a:t>
            </a:r>
          </a:p>
          <a:p>
            <a:pPr>
              <a:spcAft>
                <a:spcPts val="400"/>
              </a:spcAft>
              <a:defRPr sz="1400">
                <a:latin typeface="WenQuanYi Zen Hei"/>
              </a:defRPr>
            </a:pPr>
            <a:r>
              <a:rPr>
                <a:latin typeface="WenQuanYi Zen Hei"/>
              </a:rPr>
              <a:t>• 移动端核销系统，提升现场核销效率</a:t>
            </a:r>
          </a:p>
          <a:p>
            <a:pPr>
              <a:spcAft>
                <a:spcPts val="400"/>
              </a:spcAft>
              <a:defRPr sz="1400">
                <a:latin typeface="WenQuanYi Zen Hei"/>
              </a:defRPr>
            </a:pPr>
            <a:r>
              <a:rPr>
                <a:latin typeface="WenQuanYi Zen Hei"/>
              </a:rPr>
              <a:t>• 完善的数据分析功能，支持运营决策</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后续规划</a:t>
            </a:r>
          </a:p>
          <a:p>
            <a:pPr>
              <a:spcAft>
                <a:spcPts val="400"/>
              </a:spcAft>
              <a:defRPr sz="1400">
                <a:latin typeface="WenQuanYi Zen Hei"/>
              </a:defRPr>
            </a:pPr>
            <a:r>
              <a:rPr>
                <a:latin typeface="WenQuanYi Zen Hei"/>
              </a:rPr>
              <a:t>• 系统部署上线与试运行</a:t>
            </a:r>
          </a:p>
          <a:p>
            <a:pPr>
              <a:spcAft>
                <a:spcPts val="400"/>
              </a:spcAft>
              <a:defRPr sz="1400">
                <a:latin typeface="WenQuanYi Zen Hei"/>
              </a:defRPr>
            </a:pPr>
            <a:r>
              <a:rPr>
                <a:latin typeface="WenQuanYi Zen Hei"/>
              </a:rPr>
              <a:t>• 用户培训与操作指导</a:t>
            </a:r>
          </a:p>
          <a:p>
            <a:pPr>
              <a:spcAft>
                <a:spcPts val="400"/>
              </a:spcAft>
              <a:defRPr sz="1400">
                <a:latin typeface="WenQuanYi Zen Hei"/>
              </a:defRPr>
            </a:pPr>
            <a:r>
              <a:rPr>
                <a:latin typeface="WenQuanYi Zen Hei"/>
              </a:rPr>
              <a:t>• 持续的技术支持与运维服务</a:t>
            </a:r>
          </a:p>
          <a:p>
            <a:pPr>
              <a:spcAft>
                <a:spcPts val="400"/>
              </a:spcAft>
              <a:defRPr sz="1400">
                <a:latin typeface="WenQuanYi Zen Hei"/>
              </a:defRPr>
            </a:pPr>
            <a:r>
              <a:rPr>
                <a:latin typeface="WenQuanYi Zen Hei"/>
              </a:rPr>
              <a:t>• 根据运营反馈持续优化</a:t>
            </a:r>
          </a:p>
          <a:p>
            <a:pPr>
              <a:spcAft>
                <a:spcPts val="400"/>
              </a:spcAft>
              <a:defRPr sz="1400">
                <a:latin typeface="WenQuanYi Zen Hei"/>
              </a:defRPr>
            </a:pPr>
            <a:r>
              <a:rPr>
                <a:latin typeface="WenQuanYi Zen Hei"/>
              </a:rPr>
              <a:t>• 探讨二期功能扩展需求</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项目成果</a:t>
            </a:r>
          </a:p>
          <a:p>
            <a:pPr>
              <a:spcAft>
                <a:spcPts val="400"/>
              </a:spcAft>
              <a:defRPr sz="1400">
                <a:latin typeface="WenQuanYi Zen Hei"/>
              </a:defRPr>
            </a:pPr>
            <a:r>
              <a:rPr>
                <a:latin typeface="WenQuanYi Zen Hei"/>
              </a:rPr>
              <a:t>• 按期完成西山温泉体育公园非雪季运营系统开发</a:t>
            </a:r>
          </a:p>
          <a:p>
            <a:pPr>
              <a:spcAft>
                <a:spcPts val="400"/>
              </a:spcAft>
              <a:defRPr sz="1400">
                <a:latin typeface="WenQuanYi Zen Hei"/>
              </a:defRPr>
            </a:pPr>
            <a:r>
              <a:rPr>
                <a:latin typeface="WenQuanYi Zen Hei"/>
              </a:rPr>
              <a:t>• 成功实现与现有雪季系统的数据集成</a:t>
            </a:r>
          </a:p>
          <a:p>
            <a:pPr>
              <a:spcAft>
                <a:spcPts val="400"/>
              </a:spcAft>
              <a:defRPr sz="1400">
                <a:latin typeface="WenQuanYi Zen Hei"/>
              </a:defRPr>
            </a:pPr>
            <a:r>
              <a:rPr>
                <a:latin typeface="WenQuanYi Zen Hei"/>
              </a:rPr>
              <a:t>• 交付完整的管理后台、小程序、核销端三端系统</a:t>
            </a:r>
          </a:p>
          <a:p>
            <a:pPr>
              <a:spcAft>
                <a:spcPts val="400"/>
              </a:spcAft>
              <a:defRPr sz="1400">
                <a:latin typeface="WenQuanYi Zen Hei"/>
              </a:defRPr>
            </a:pPr>
            <a:r>
              <a:rPr>
                <a:latin typeface="WenQuanYi Zen Hei"/>
              </a:rPr>
              <a:t>• 系统功能完整，性能稳定，满足业务需求</a:t>
            </a:r>
          </a:p>
          <a:p>
            <a:pPr>
              <a:spcAft>
                <a:spcPts val="400"/>
              </a:spcAft>
              <a:defRPr sz="1400">
                <a:latin typeface="WenQuanYi Zen Hei"/>
              </a:defRPr>
            </a:pPr>
            <a:r>
              <a:rPr>
                <a:latin typeface="WenQuanYi Zen Hei"/>
              </a:rPr>
              <a:t>• 项目文档齐全，交付物完整</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项目亮点</a:t>
            </a:r>
          </a:p>
          <a:p>
            <a:pPr>
              <a:spcAft>
                <a:spcPts val="400"/>
              </a:spcAft>
              <a:defRPr sz="1400">
                <a:latin typeface="WenQuanYi Zen Hei"/>
              </a:defRPr>
            </a:pPr>
            <a:r>
              <a:rPr>
                <a:latin typeface="WenQuanYi Zen Hei"/>
              </a:rPr>
              <a:t>• 微服务架构设计，支持未来业务扩展</a:t>
            </a:r>
          </a:p>
          <a:p>
            <a:pPr>
              <a:spcAft>
                <a:spcPts val="400"/>
              </a:spcAft>
              <a:defRPr sz="1400">
                <a:latin typeface="WenQuanYi Zen Hei"/>
              </a:defRPr>
            </a:pPr>
            <a:r>
              <a:rPr>
                <a:latin typeface="WenQuanYi Zen Hei"/>
              </a:rPr>
              <a:t>• 微信小程序开发，提供良好用户体验</a:t>
            </a:r>
          </a:p>
          <a:p>
            <a:pPr>
              <a:spcAft>
                <a:spcPts val="400"/>
              </a:spcAft>
              <a:defRPr sz="1400">
                <a:latin typeface="WenQuanYi Zen Hei"/>
              </a:defRPr>
            </a:pPr>
            <a:r>
              <a:rPr>
                <a:latin typeface="WenQuanYi Zen Hei"/>
              </a:rPr>
              <a:t>• 数据打通与用户统一，实现精细化运营</a:t>
            </a:r>
          </a:p>
          <a:p>
            <a:pPr>
              <a:spcAft>
                <a:spcPts val="400"/>
              </a:spcAft>
              <a:defRPr sz="1400">
                <a:latin typeface="WenQuanYi Zen Hei"/>
              </a:defRPr>
            </a:pPr>
            <a:r>
              <a:rPr>
                <a:latin typeface="WenQuanYi Zen Hei"/>
              </a:rPr>
              <a:t>• 移动端核销系统，提升现场核销效率</a:t>
            </a:r>
          </a:p>
          <a:p>
            <a:pPr>
              <a:spcAft>
                <a:spcPts val="400"/>
              </a:spcAft>
              <a:defRPr sz="1400">
                <a:latin typeface="WenQuanYi Zen Hei"/>
              </a:defRPr>
            </a:pPr>
            <a:r>
              <a:rPr>
                <a:latin typeface="WenQuanYi Zen Hei"/>
              </a:rPr>
              <a:t>• 完善的数据分析功能，支持运营决策</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后续规划</a:t>
            </a:r>
          </a:p>
          <a:p>
            <a:pPr>
              <a:spcAft>
                <a:spcPts val="400"/>
              </a:spcAft>
              <a:defRPr sz="1400">
                <a:latin typeface="WenQuanYi Zen Hei"/>
              </a:defRPr>
            </a:pPr>
            <a:r>
              <a:rPr>
                <a:latin typeface="WenQuanYi Zen Hei"/>
              </a:rPr>
              <a:t>• 系统部署上线与试运行</a:t>
            </a:r>
          </a:p>
          <a:p>
            <a:pPr>
              <a:spcAft>
                <a:spcPts val="400"/>
              </a:spcAft>
              <a:defRPr sz="1400">
                <a:latin typeface="WenQuanYi Zen Hei"/>
              </a:defRPr>
            </a:pPr>
            <a:r>
              <a:rPr>
                <a:latin typeface="WenQuanYi Zen Hei"/>
              </a:rPr>
              <a:t>• 用户培训与操作指导</a:t>
            </a:r>
          </a:p>
          <a:p>
            <a:pPr>
              <a:spcAft>
                <a:spcPts val="400"/>
              </a:spcAft>
              <a:defRPr sz="1400">
                <a:latin typeface="WenQuanYi Zen Hei"/>
              </a:defRPr>
            </a:pPr>
            <a:r>
              <a:rPr>
                <a:latin typeface="WenQuanYi Zen Hei"/>
              </a:rPr>
              <a:t>• 持续的技术支持与运维服务</a:t>
            </a:r>
          </a:p>
          <a:p>
            <a:pPr>
              <a:spcAft>
                <a:spcPts val="400"/>
              </a:spcAft>
              <a:defRPr sz="1400">
                <a:latin typeface="WenQuanYi Zen Hei"/>
              </a:defRPr>
            </a:pPr>
            <a:r>
              <a:rPr>
                <a:latin typeface="WenQuanYi Zen Hei"/>
              </a:rPr>
              <a:t>• 根据运营反馈持续优化</a:t>
            </a:r>
          </a:p>
          <a:p>
            <a:pPr>
              <a:spcAft>
                <a:spcPts val="400"/>
              </a:spcAft>
              <a:defRPr sz="1400">
                <a:latin typeface="WenQuanYi Zen Hei"/>
              </a:defRPr>
            </a:pPr>
            <a:r>
              <a:rPr>
                <a:latin typeface="WenQuanYi Zen Hei"/>
              </a:rPr>
              <a:t>• 探讨二期功能扩展需求</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谢谢！</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Q &amp; A</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谢谢！</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Q &amp; 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238971"/>
            <a:ext cx="1989499" cy="369332"/>
          </a:xfrm>
          <a:prstGeom prst="rect">
            <a:avLst/>
          </a:prstGeom>
          <a:noFill/>
        </p:spPr>
        <p:txBody>
          <a:bodyPr wrap="square" rtlCol="0">
            <a:spAutoFit/>
          </a:bodyPr>
          <a:lstStyle/>
          <a:p>
            <a:r>
              <a:rPr kumimoji="1" lang="zh-CN" altLang="en-US" dirty="0"/>
              <a:t>场地预定上架</a:t>
            </a:r>
            <a:endParaRPr kumimoji="1" lang="en-US" altLang="zh-CN" dirty="0"/>
          </a:p>
        </p:txBody>
      </p:sp>
      <p:sp>
        <p:nvSpPr>
          <p:cNvPr id="4" name="文本框 3"/>
          <p:cNvSpPr txBox="1"/>
          <p:nvPr/>
        </p:nvSpPr>
        <p:spPr>
          <a:xfrm>
            <a:off x="630683" y="678938"/>
            <a:ext cx="20022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8" name="矩形: 圆角 7"/>
          <p:cNvSpPr/>
          <p:nvPr/>
        </p:nvSpPr>
        <p:spPr>
          <a:xfrm>
            <a:off x="2704905" y="2338038"/>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登录系统后台</a:t>
            </a:r>
            <a:endParaRPr lang="zh-CN" altLang="en-US" sz="1000" dirty="0">
              <a:solidFill>
                <a:schemeClr val="tx1"/>
              </a:solidFill>
            </a:endParaRPr>
          </a:p>
        </p:txBody>
      </p:sp>
      <p:sp>
        <p:nvSpPr>
          <p:cNvPr id="15" name="矩形: 圆角 14"/>
          <p:cNvSpPr/>
          <p:nvPr/>
        </p:nvSpPr>
        <p:spPr>
          <a:xfrm>
            <a:off x="4656457" y="2338036"/>
            <a:ext cx="1062274"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场地管理</a:t>
            </a:r>
            <a:endParaRPr lang="zh-CN" altLang="en-US" sz="1000" dirty="0">
              <a:solidFill>
                <a:schemeClr val="tx1"/>
              </a:solidFill>
            </a:endParaRPr>
          </a:p>
        </p:txBody>
      </p:sp>
      <p:sp>
        <p:nvSpPr>
          <p:cNvPr id="31" name="矩形: 圆角 30"/>
          <p:cNvSpPr/>
          <p:nvPr/>
        </p:nvSpPr>
        <p:spPr>
          <a:xfrm>
            <a:off x="806286" y="2338038"/>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cxnSp>
        <p:nvCxnSpPr>
          <p:cNvPr id="37" name="连接符: 肘形 36"/>
          <p:cNvCxnSpPr>
            <a:stCxn id="8" idx="3"/>
            <a:endCxn id="15" idx="1"/>
          </p:cNvCxnSpPr>
          <p:nvPr/>
        </p:nvCxnSpPr>
        <p:spPr>
          <a:xfrm flipV="1">
            <a:off x="4156560" y="2576131"/>
            <a:ext cx="499897" cy="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5" idx="3"/>
            <a:endCxn id="20" idx="1"/>
          </p:cNvCxnSpPr>
          <p:nvPr/>
        </p:nvCxnSpPr>
        <p:spPr>
          <a:xfrm flipV="1">
            <a:off x="5718731" y="1889681"/>
            <a:ext cx="477028" cy="68645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195759" y="170501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3.1 To B</a:t>
            </a:r>
            <a:r>
              <a:rPr lang="zh-CN" altLang="en-US" sz="1000" dirty="0">
                <a:solidFill>
                  <a:schemeClr val="tx1"/>
                </a:solidFill>
              </a:rPr>
              <a:t>：场地整体出租给某供应商</a:t>
            </a:r>
            <a:endParaRPr lang="zh-CN" altLang="en-US" sz="1000" dirty="0">
              <a:solidFill>
                <a:schemeClr val="tx1"/>
              </a:solidFill>
            </a:endParaRPr>
          </a:p>
        </p:txBody>
      </p:sp>
      <p:sp>
        <p:nvSpPr>
          <p:cNvPr id="52" name="矩形: 圆角 51"/>
          <p:cNvSpPr/>
          <p:nvPr/>
        </p:nvSpPr>
        <p:spPr>
          <a:xfrm>
            <a:off x="8405191" y="2341848"/>
            <a:ext cx="1294205"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场地预定上架</a:t>
            </a:r>
            <a:endParaRPr lang="zh-CN" altLang="en-US" sz="1000" dirty="0">
              <a:solidFill>
                <a:schemeClr val="tx1"/>
              </a:solidFill>
            </a:endParaRPr>
          </a:p>
        </p:txBody>
      </p:sp>
      <p:cxnSp>
        <p:nvCxnSpPr>
          <p:cNvPr id="100" name="连接符: 肘形 99"/>
          <p:cNvCxnSpPr>
            <a:stCxn id="20" idx="3"/>
            <a:endCxn id="52" idx="1"/>
          </p:cNvCxnSpPr>
          <p:nvPr/>
        </p:nvCxnSpPr>
        <p:spPr>
          <a:xfrm>
            <a:off x="7527851" y="1889681"/>
            <a:ext cx="877340" cy="69026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TextBox 2588"/>
          <p:cNvSpPr txBox="1">
            <a:spLocks noChangeArrowheads="1"/>
          </p:cNvSpPr>
          <p:nvPr>
            <p:custDataLst>
              <p:tags r:id="rId1"/>
            </p:custDataLst>
          </p:nvPr>
        </p:nvSpPr>
        <p:spPr bwMode="auto">
          <a:xfrm>
            <a:off x="2901455"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篮羽中心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4" name="TextBox 2588"/>
          <p:cNvSpPr txBox="1">
            <a:spLocks noChangeArrowheads="1"/>
          </p:cNvSpPr>
          <p:nvPr>
            <p:custDataLst>
              <p:tags r:id="rId2"/>
            </p:custDataLst>
          </p:nvPr>
        </p:nvSpPr>
        <p:spPr bwMode="auto">
          <a:xfrm>
            <a:off x="6561228"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教培中心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6" name="矩形: 圆角 15"/>
          <p:cNvSpPr/>
          <p:nvPr/>
        </p:nvSpPr>
        <p:spPr>
          <a:xfrm>
            <a:off x="6195759" y="2396775"/>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3.2 To B</a:t>
            </a:r>
            <a:r>
              <a:rPr lang="zh-CN" altLang="en-US" sz="1000" dirty="0">
                <a:solidFill>
                  <a:schemeClr val="tx1"/>
                </a:solidFill>
              </a:rPr>
              <a:t>：场地与供应商分成</a:t>
            </a:r>
            <a:endParaRPr lang="zh-CN" altLang="en-US" sz="1000" dirty="0">
              <a:solidFill>
                <a:schemeClr val="tx1"/>
              </a:solidFill>
            </a:endParaRPr>
          </a:p>
        </p:txBody>
      </p:sp>
      <p:sp>
        <p:nvSpPr>
          <p:cNvPr id="19" name="矩形: 圆角 18"/>
          <p:cNvSpPr/>
          <p:nvPr/>
        </p:nvSpPr>
        <p:spPr>
          <a:xfrm>
            <a:off x="6195759" y="307315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3.3 To C</a:t>
            </a:r>
            <a:r>
              <a:rPr lang="zh-CN" altLang="en-US" sz="1000" dirty="0">
                <a:solidFill>
                  <a:schemeClr val="tx1"/>
                </a:solidFill>
              </a:rPr>
              <a:t>：场地自营，散客预定</a:t>
            </a:r>
            <a:endParaRPr lang="zh-CN" altLang="en-US" sz="1000" dirty="0">
              <a:solidFill>
                <a:schemeClr val="tx1"/>
              </a:solidFill>
            </a:endParaRPr>
          </a:p>
        </p:txBody>
      </p:sp>
      <p:cxnSp>
        <p:nvCxnSpPr>
          <p:cNvPr id="21" name="连接符: 肘形 20"/>
          <p:cNvCxnSpPr>
            <a:stCxn id="15" idx="3"/>
            <a:endCxn id="16" idx="1"/>
          </p:cNvCxnSpPr>
          <p:nvPr/>
        </p:nvCxnSpPr>
        <p:spPr>
          <a:xfrm>
            <a:off x="5718731" y="2576131"/>
            <a:ext cx="477028" cy="531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15" idx="3"/>
            <a:endCxn id="19" idx="1"/>
          </p:cNvCxnSpPr>
          <p:nvPr/>
        </p:nvCxnSpPr>
        <p:spPr>
          <a:xfrm>
            <a:off x="5718731" y="2576131"/>
            <a:ext cx="477028" cy="68169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p:cNvCxnSpPr>
            <a:stCxn id="16" idx="3"/>
            <a:endCxn id="52" idx="1"/>
          </p:cNvCxnSpPr>
          <p:nvPr/>
        </p:nvCxnSpPr>
        <p:spPr>
          <a:xfrm flipV="1">
            <a:off x="7527851" y="2579943"/>
            <a:ext cx="877340" cy="14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19" idx="3"/>
            <a:endCxn id="52" idx="1"/>
          </p:cNvCxnSpPr>
          <p:nvPr/>
        </p:nvCxnSpPr>
        <p:spPr>
          <a:xfrm flipV="1">
            <a:off x="7527851" y="2579943"/>
            <a:ext cx="877340" cy="6778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59" name="图片 58"/>
          <p:cNvPicPr/>
          <p:nvPr/>
        </p:nvPicPr>
        <p:blipFill>
          <a:blip r:embed="rId3"/>
          <a:stretch>
            <a:fillRect/>
          </a:stretch>
        </p:blipFill>
        <p:spPr>
          <a:xfrm>
            <a:off x="2013084" y="4266710"/>
            <a:ext cx="3199130" cy="2246630"/>
          </a:xfrm>
          <a:prstGeom prst="rect">
            <a:avLst/>
          </a:prstGeom>
          <a:noFill/>
          <a:ln w="9525">
            <a:noFill/>
          </a:ln>
        </p:spPr>
      </p:pic>
      <p:pic>
        <p:nvPicPr>
          <p:cNvPr id="60" name="图片 59"/>
          <p:cNvPicPr/>
          <p:nvPr/>
        </p:nvPicPr>
        <p:blipFill>
          <a:blip r:embed="rId4"/>
          <a:stretch>
            <a:fillRect/>
          </a:stretch>
        </p:blipFill>
        <p:spPr>
          <a:xfrm>
            <a:off x="5863255" y="4266710"/>
            <a:ext cx="2972435" cy="2268855"/>
          </a:xfrm>
          <a:prstGeom prst="rect">
            <a:avLst/>
          </a:prstGeom>
          <a:noFill/>
          <a:ln w="9525">
            <a:noFill/>
          </a:ln>
        </p:spPr>
      </p:pic>
      <p:sp>
        <p:nvSpPr>
          <p:cNvPr id="3" name="文本框 2"/>
          <p:cNvSpPr txBox="1"/>
          <p:nvPr/>
        </p:nvSpPr>
        <p:spPr>
          <a:xfrm>
            <a:off x="8062278" y="304079"/>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0623" y="1275336"/>
            <a:ext cx="1748860" cy="369332"/>
          </a:xfrm>
          <a:prstGeom prst="rect">
            <a:avLst/>
          </a:prstGeom>
          <a:noFill/>
        </p:spPr>
        <p:txBody>
          <a:bodyPr wrap="square" rtlCol="0">
            <a:spAutoFit/>
          </a:bodyPr>
          <a:lstStyle/>
          <a:p>
            <a:r>
              <a:rPr kumimoji="1" lang="zh-CN" altLang="en-US" dirty="0"/>
              <a:t>购票及核销</a:t>
            </a:r>
            <a:endParaRPr kumimoji="1" lang="en-US" altLang="zh-CN" dirty="0">
              <a:solidFill>
                <a:srgbClr val="FF0000"/>
              </a:solidFill>
            </a:endParaRPr>
          </a:p>
        </p:txBody>
      </p:sp>
      <p:sp>
        <p:nvSpPr>
          <p:cNvPr id="4" name="文本框 3"/>
          <p:cNvSpPr txBox="1"/>
          <p:nvPr/>
        </p:nvSpPr>
        <p:spPr>
          <a:xfrm>
            <a:off x="467798" y="652342"/>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480623" y="2389178"/>
            <a:ext cx="598582" cy="36933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游客</a:t>
            </a:r>
            <a:endParaRPr lang="zh-CN" altLang="en-US" sz="1000" dirty="0"/>
          </a:p>
        </p:txBody>
      </p:sp>
      <p:sp>
        <p:nvSpPr>
          <p:cNvPr id="31" name="矩形: 圆角 30"/>
          <p:cNvSpPr/>
          <p:nvPr/>
        </p:nvSpPr>
        <p:spPr>
          <a:xfrm>
            <a:off x="480623" y="5259218"/>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r>
              <a:rPr lang="en-US" altLang="zh-CN" sz="1000" dirty="0"/>
              <a:t>/ </a:t>
            </a:r>
            <a:r>
              <a:rPr lang="zh-CN" altLang="en-US" sz="1000" dirty="0"/>
              <a:t>运营部</a:t>
            </a:r>
            <a:endParaRPr lang="zh-CN" altLang="en-US" sz="1000" dirty="0"/>
          </a:p>
        </p:txBody>
      </p:sp>
      <p:sp>
        <p:nvSpPr>
          <p:cNvPr id="21" name="矩形: 圆角 20"/>
          <p:cNvSpPr/>
          <p:nvPr/>
        </p:nvSpPr>
        <p:spPr>
          <a:xfrm>
            <a:off x="3555671" y="5269850"/>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收到通知</a:t>
            </a:r>
            <a:endParaRPr lang="zh-CN" altLang="en-US" sz="1000" dirty="0">
              <a:solidFill>
                <a:schemeClr val="tx1"/>
              </a:solidFill>
            </a:endParaRPr>
          </a:p>
        </p:txBody>
      </p:sp>
      <p:sp>
        <p:nvSpPr>
          <p:cNvPr id="25" name="矩形: 圆角 24"/>
          <p:cNvSpPr/>
          <p:nvPr/>
        </p:nvSpPr>
        <p:spPr>
          <a:xfrm>
            <a:off x="5351997" y="5269850"/>
            <a:ext cx="116358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登录系统后台</a:t>
            </a:r>
            <a:endParaRPr lang="zh-CN" altLang="en-US" sz="1000" dirty="0">
              <a:solidFill>
                <a:schemeClr val="tx1"/>
              </a:solidFill>
            </a:endParaRPr>
          </a:p>
        </p:txBody>
      </p:sp>
      <p:cxnSp>
        <p:nvCxnSpPr>
          <p:cNvPr id="26" name="连接符: 肘形 25"/>
          <p:cNvCxnSpPr>
            <a:stCxn id="21" idx="3"/>
            <a:endCxn id="25" idx="1"/>
          </p:cNvCxnSpPr>
          <p:nvPr/>
        </p:nvCxnSpPr>
        <p:spPr>
          <a:xfrm flipV="1">
            <a:off x="5007326" y="5507945"/>
            <a:ext cx="344671"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流程图: 决策 16"/>
          <p:cNvSpPr/>
          <p:nvPr/>
        </p:nvSpPr>
        <p:spPr>
          <a:xfrm>
            <a:off x="4840211" y="234537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是否需要咨询？</a:t>
            </a:r>
            <a:endParaRPr lang="zh-CN" altLang="en-US" sz="1000" dirty="0">
              <a:solidFill>
                <a:schemeClr val="tx1"/>
              </a:solidFill>
            </a:endParaRPr>
          </a:p>
        </p:txBody>
      </p:sp>
      <p:cxnSp>
        <p:nvCxnSpPr>
          <p:cNvPr id="18" name="连接符: 肘形 17"/>
          <p:cNvCxnSpPr>
            <a:stCxn id="42" idx="3"/>
            <a:endCxn id="17" idx="1"/>
          </p:cNvCxnSpPr>
          <p:nvPr/>
        </p:nvCxnSpPr>
        <p:spPr>
          <a:xfrm>
            <a:off x="3342201" y="2450196"/>
            <a:ext cx="1498010" cy="1597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矩形: 圆角 26"/>
          <p:cNvSpPr/>
          <p:nvPr/>
        </p:nvSpPr>
        <p:spPr>
          <a:xfrm>
            <a:off x="4841087" y="3172911"/>
            <a:ext cx="150069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选择日期、场次，</a:t>
            </a:r>
            <a:endParaRPr lang="en-US" altLang="zh-CN" sz="1000" dirty="0">
              <a:solidFill>
                <a:schemeClr val="tx1"/>
              </a:solidFill>
            </a:endParaRPr>
          </a:p>
          <a:p>
            <a:pPr algn="ctr"/>
            <a:r>
              <a:rPr lang="zh-CN" altLang="en-US" sz="1000" dirty="0">
                <a:solidFill>
                  <a:schemeClr val="tx1"/>
                </a:solidFill>
              </a:rPr>
              <a:t>填写预定信息（人数、姓名、电话等）</a:t>
            </a:r>
            <a:endParaRPr lang="en-US" altLang="zh-CN" sz="1000" dirty="0">
              <a:solidFill>
                <a:schemeClr val="tx1"/>
              </a:solidFill>
            </a:endParaRPr>
          </a:p>
        </p:txBody>
      </p:sp>
      <p:cxnSp>
        <p:nvCxnSpPr>
          <p:cNvPr id="41" name="连接符: 肘形 40"/>
          <p:cNvCxnSpPr>
            <a:stCxn id="17" idx="2"/>
            <a:endCxn id="27" idx="0"/>
          </p:cNvCxnSpPr>
          <p:nvPr/>
        </p:nvCxnSpPr>
        <p:spPr>
          <a:xfrm rot="16200000" flipH="1">
            <a:off x="5441848" y="3023325"/>
            <a:ext cx="298295" cy="87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4992078" y="2874615"/>
            <a:ext cx="703026" cy="246221"/>
          </a:xfrm>
          <a:prstGeom prst="rect">
            <a:avLst/>
          </a:prstGeom>
          <a:noFill/>
        </p:spPr>
        <p:txBody>
          <a:bodyPr wrap="square" rtlCol="0">
            <a:spAutoFit/>
          </a:bodyPr>
          <a:lstStyle/>
          <a:p>
            <a:r>
              <a:rPr lang="zh-CN" altLang="en-US" sz="1000" dirty="0">
                <a:solidFill>
                  <a:srgbClr val="2169D3"/>
                </a:solidFill>
              </a:rPr>
              <a:t>不需要</a:t>
            </a:r>
            <a:endParaRPr lang="zh-CN" altLang="en-US" sz="1000" dirty="0">
              <a:solidFill>
                <a:srgbClr val="2169D3"/>
              </a:solidFill>
            </a:endParaRPr>
          </a:p>
        </p:txBody>
      </p:sp>
      <p:cxnSp>
        <p:nvCxnSpPr>
          <p:cNvPr id="48" name="连接符: 肘形 47"/>
          <p:cNvCxnSpPr>
            <a:stCxn id="17" idx="3"/>
            <a:endCxn id="51" idx="1"/>
          </p:cNvCxnSpPr>
          <p:nvPr/>
        </p:nvCxnSpPr>
        <p:spPr>
          <a:xfrm>
            <a:off x="6340903" y="2609995"/>
            <a:ext cx="458969" cy="81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矩形: 圆角 50"/>
          <p:cNvSpPr/>
          <p:nvPr/>
        </p:nvSpPr>
        <p:spPr>
          <a:xfrm>
            <a:off x="6799872" y="2372719"/>
            <a:ext cx="1135497"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转入客服（人工、电话、在线客服等）</a:t>
            </a:r>
            <a:endParaRPr lang="zh-CN" altLang="en-US" sz="1000" dirty="0">
              <a:solidFill>
                <a:schemeClr val="tx1"/>
              </a:solidFill>
            </a:endParaRPr>
          </a:p>
        </p:txBody>
      </p:sp>
      <p:sp>
        <p:nvSpPr>
          <p:cNvPr id="55" name="文本框 54"/>
          <p:cNvSpPr txBox="1"/>
          <p:nvPr/>
        </p:nvSpPr>
        <p:spPr>
          <a:xfrm>
            <a:off x="6250671" y="2385433"/>
            <a:ext cx="703026" cy="246221"/>
          </a:xfrm>
          <a:prstGeom prst="rect">
            <a:avLst/>
          </a:prstGeom>
          <a:noFill/>
        </p:spPr>
        <p:txBody>
          <a:bodyPr wrap="square" rtlCol="0">
            <a:spAutoFit/>
          </a:bodyPr>
          <a:lstStyle/>
          <a:p>
            <a:r>
              <a:rPr lang="zh-CN" altLang="en-US" sz="1000" dirty="0">
                <a:solidFill>
                  <a:srgbClr val="2169D3"/>
                </a:solidFill>
              </a:rPr>
              <a:t> 需要</a:t>
            </a:r>
            <a:endParaRPr lang="zh-CN" altLang="en-US" sz="1000" dirty="0">
              <a:solidFill>
                <a:srgbClr val="2169D3"/>
              </a:solidFill>
            </a:endParaRPr>
          </a:p>
        </p:txBody>
      </p:sp>
      <p:sp>
        <p:nvSpPr>
          <p:cNvPr id="58" name="矩形: 圆角 57"/>
          <p:cNvSpPr/>
          <p:nvPr/>
        </p:nvSpPr>
        <p:spPr>
          <a:xfrm>
            <a:off x="4777299" y="4007596"/>
            <a:ext cx="1630673"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支付订单（微信支付、支付宝、银联、海新域支付系统</a:t>
            </a:r>
            <a:r>
              <a:rPr lang="en-US" altLang="zh-CN" sz="1000" dirty="0">
                <a:solidFill>
                  <a:schemeClr val="tx1"/>
                </a:solidFill>
              </a:rPr>
              <a:t>……</a:t>
            </a:r>
            <a:r>
              <a:rPr lang="zh-CN" altLang="en-US" sz="1000" dirty="0">
                <a:solidFill>
                  <a:schemeClr val="tx1"/>
                </a:solidFill>
              </a:rPr>
              <a:t>），等待确认</a:t>
            </a:r>
            <a:endParaRPr lang="en-US" altLang="zh-CN" sz="1000" dirty="0">
              <a:solidFill>
                <a:schemeClr val="tx1"/>
              </a:solidFill>
            </a:endParaRPr>
          </a:p>
        </p:txBody>
      </p:sp>
      <p:cxnSp>
        <p:nvCxnSpPr>
          <p:cNvPr id="68" name="连接符: 肘形 67"/>
          <p:cNvCxnSpPr>
            <a:stCxn id="27" idx="2"/>
            <a:endCxn id="58" idx="0"/>
          </p:cNvCxnSpPr>
          <p:nvPr/>
        </p:nvCxnSpPr>
        <p:spPr>
          <a:xfrm rot="16200000" flipH="1">
            <a:off x="5412787" y="3827746"/>
            <a:ext cx="358495" cy="120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p:cNvCxnSpPr>
            <a:stCxn id="58" idx="2"/>
            <a:endCxn id="21" idx="0"/>
          </p:cNvCxnSpPr>
          <p:nvPr/>
        </p:nvCxnSpPr>
        <p:spPr>
          <a:xfrm rot="5400000">
            <a:off x="4544036" y="4221250"/>
            <a:ext cx="786064" cy="131113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1" name="矩形: 圆角 90"/>
          <p:cNvSpPr/>
          <p:nvPr/>
        </p:nvSpPr>
        <p:spPr>
          <a:xfrm>
            <a:off x="6756991" y="5264534"/>
            <a:ext cx="101431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订单管理，查看自有订单</a:t>
            </a:r>
            <a:endParaRPr lang="zh-CN" altLang="en-US" sz="1000" dirty="0">
              <a:solidFill>
                <a:schemeClr val="tx1"/>
              </a:solidFill>
            </a:endParaRPr>
          </a:p>
        </p:txBody>
      </p:sp>
      <p:cxnSp>
        <p:nvCxnSpPr>
          <p:cNvPr id="95" name="连接符: 肘形 94"/>
          <p:cNvCxnSpPr>
            <a:stCxn id="25" idx="3"/>
            <a:endCxn id="91" idx="1"/>
          </p:cNvCxnSpPr>
          <p:nvPr/>
        </p:nvCxnSpPr>
        <p:spPr>
          <a:xfrm flipV="1">
            <a:off x="6515579" y="5502629"/>
            <a:ext cx="24141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矩形: 圆角 100"/>
          <p:cNvSpPr/>
          <p:nvPr/>
        </p:nvSpPr>
        <p:spPr>
          <a:xfrm>
            <a:off x="8536457" y="4876395"/>
            <a:ext cx="1248122" cy="4582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4.1</a:t>
            </a:r>
            <a:r>
              <a:rPr lang="zh-CN" altLang="en-US" sz="1000" dirty="0">
                <a:solidFill>
                  <a:schemeClr val="tx1"/>
                </a:solidFill>
              </a:rPr>
              <a:t>系统自动确认，生成二维码，或打印纸质票</a:t>
            </a:r>
            <a:endParaRPr lang="zh-CN" altLang="en-US" sz="1000" dirty="0">
              <a:solidFill>
                <a:srgbClr val="FF0000"/>
              </a:solidFill>
            </a:endParaRPr>
          </a:p>
        </p:txBody>
      </p:sp>
      <p:cxnSp>
        <p:nvCxnSpPr>
          <p:cNvPr id="119" name="连接符: 肘形 118"/>
          <p:cNvCxnSpPr>
            <a:stCxn id="91" idx="3"/>
            <a:endCxn id="101" idx="1"/>
          </p:cNvCxnSpPr>
          <p:nvPr/>
        </p:nvCxnSpPr>
        <p:spPr>
          <a:xfrm flipV="1">
            <a:off x="7771310" y="5105508"/>
            <a:ext cx="765147" cy="39712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矩形: 圆角 133"/>
          <p:cNvSpPr/>
          <p:nvPr/>
        </p:nvSpPr>
        <p:spPr>
          <a:xfrm>
            <a:off x="6826814" y="3828347"/>
            <a:ext cx="1181026"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收到确认</a:t>
            </a:r>
            <a:endParaRPr lang="en-US" altLang="zh-CN" sz="1000" dirty="0">
              <a:solidFill>
                <a:schemeClr val="tx1"/>
              </a:solidFill>
            </a:endParaRPr>
          </a:p>
        </p:txBody>
      </p:sp>
      <p:cxnSp>
        <p:nvCxnSpPr>
          <p:cNvPr id="140" name="连接符: 肘形 139"/>
          <p:cNvCxnSpPr>
            <a:stCxn id="58" idx="3"/>
            <a:endCxn id="134" idx="1"/>
          </p:cNvCxnSpPr>
          <p:nvPr/>
        </p:nvCxnSpPr>
        <p:spPr>
          <a:xfrm flipV="1">
            <a:off x="6407972" y="4066442"/>
            <a:ext cx="418842" cy="17924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连接符: 肘形 153"/>
          <p:cNvCxnSpPr>
            <a:stCxn id="101" idx="3"/>
            <a:endCxn id="134" idx="2"/>
          </p:cNvCxnSpPr>
          <p:nvPr/>
        </p:nvCxnSpPr>
        <p:spPr>
          <a:xfrm flipH="1" flipV="1">
            <a:off x="7417327" y="4304537"/>
            <a:ext cx="2367252" cy="800971"/>
          </a:xfrm>
          <a:prstGeom prst="bentConnector4">
            <a:avLst>
              <a:gd name="adj1" fmla="val -9657"/>
              <a:gd name="adj2" fmla="val 4770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矩形: 圆角 166"/>
          <p:cNvSpPr/>
          <p:nvPr/>
        </p:nvSpPr>
        <p:spPr>
          <a:xfrm>
            <a:off x="10032037" y="3842613"/>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8. </a:t>
            </a:r>
            <a:r>
              <a:rPr lang="zh-CN" altLang="en-US" sz="1000" dirty="0">
                <a:solidFill>
                  <a:schemeClr val="tx1"/>
                </a:solidFill>
              </a:rPr>
              <a:t>当天至景区出示二维码或纸制票</a:t>
            </a:r>
            <a:endParaRPr lang="en-US" altLang="zh-CN" sz="1000" dirty="0">
              <a:solidFill>
                <a:schemeClr val="tx1"/>
              </a:solidFill>
            </a:endParaRPr>
          </a:p>
        </p:txBody>
      </p:sp>
      <p:sp>
        <p:nvSpPr>
          <p:cNvPr id="175" name="矩形: 圆角 174"/>
          <p:cNvSpPr/>
          <p:nvPr/>
        </p:nvSpPr>
        <p:spPr>
          <a:xfrm>
            <a:off x="10196140" y="5257909"/>
            <a:ext cx="1055215" cy="31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核销</a:t>
            </a:r>
            <a:endParaRPr lang="zh-CN" altLang="en-US" sz="1000" dirty="0">
              <a:solidFill>
                <a:schemeClr val="tx1"/>
              </a:solidFill>
            </a:endParaRPr>
          </a:p>
        </p:txBody>
      </p:sp>
      <p:cxnSp>
        <p:nvCxnSpPr>
          <p:cNvPr id="188" name="连接符: 肘形 187"/>
          <p:cNvCxnSpPr>
            <a:stCxn id="134" idx="3"/>
            <a:endCxn id="250" idx="1"/>
          </p:cNvCxnSpPr>
          <p:nvPr/>
        </p:nvCxnSpPr>
        <p:spPr>
          <a:xfrm flipV="1">
            <a:off x="8007840" y="3679890"/>
            <a:ext cx="356249" cy="38655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8" name="连接符: 肘形 207"/>
          <p:cNvCxnSpPr>
            <a:stCxn id="167" idx="2"/>
            <a:endCxn id="175" idx="0"/>
          </p:cNvCxnSpPr>
          <p:nvPr/>
        </p:nvCxnSpPr>
        <p:spPr>
          <a:xfrm rot="5400000">
            <a:off x="10254196" y="4788356"/>
            <a:ext cx="939106"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15" name="矩形: 圆角 214"/>
          <p:cNvSpPr/>
          <p:nvPr/>
        </p:nvSpPr>
        <p:spPr>
          <a:xfrm>
            <a:off x="480623" y="6078533"/>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3593805" y="6118834"/>
            <a:ext cx="7846441"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实时查看平台全部订单情况</a:t>
            </a:r>
            <a:endParaRPr lang="zh-CN" altLang="en-US" sz="1000" dirty="0">
              <a:solidFill>
                <a:schemeClr val="tx1"/>
              </a:solidFill>
            </a:endParaRPr>
          </a:p>
        </p:txBody>
      </p:sp>
      <p:sp>
        <p:nvSpPr>
          <p:cNvPr id="250" name="矩形: 圆角 249"/>
          <p:cNvSpPr/>
          <p:nvPr/>
        </p:nvSpPr>
        <p:spPr>
          <a:xfrm>
            <a:off x="8364089" y="3429000"/>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7. 1 </a:t>
            </a:r>
            <a:r>
              <a:rPr lang="zh-CN" altLang="en-US" sz="1000" dirty="0">
                <a:solidFill>
                  <a:schemeClr val="tx1"/>
                </a:solidFill>
              </a:rPr>
              <a:t>线上订单收到二维码凭证</a:t>
            </a:r>
            <a:endParaRPr lang="en-US" altLang="zh-CN" sz="1000" dirty="0">
              <a:solidFill>
                <a:schemeClr val="tx1"/>
              </a:solidFill>
            </a:endParaRPr>
          </a:p>
        </p:txBody>
      </p:sp>
      <p:cxnSp>
        <p:nvCxnSpPr>
          <p:cNvPr id="252" name="连接符: 肘形 251"/>
          <p:cNvCxnSpPr>
            <a:stCxn id="250" idx="3"/>
            <a:endCxn id="167" idx="1"/>
          </p:cNvCxnSpPr>
          <p:nvPr/>
        </p:nvCxnSpPr>
        <p:spPr>
          <a:xfrm>
            <a:off x="9802448" y="3679890"/>
            <a:ext cx="229589" cy="40081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矩形: 圆角 29"/>
          <p:cNvSpPr/>
          <p:nvPr/>
        </p:nvSpPr>
        <p:spPr>
          <a:xfrm>
            <a:off x="8536457" y="5489420"/>
            <a:ext cx="1248122" cy="4686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4.2 </a:t>
            </a:r>
            <a:r>
              <a:rPr lang="zh-CN" altLang="en-US" sz="1000" dirty="0">
                <a:solidFill>
                  <a:schemeClr val="tx1"/>
                </a:solidFill>
              </a:rPr>
              <a:t>需人工手动确认，生成二维码，或打印纸制票</a:t>
            </a:r>
            <a:endParaRPr lang="zh-CN" altLang="en-US" sz="1000" dirty="0">
              <a:solidFill>
                <a:srgbClr val="FF0000"/>
              </a:solidFill>
            </a:endParaRPr>
          </a:p>
        </p:txBody>
      </p:sp>
      <p:cxnSp>
        <p:nvCxnSpPr>
          <p:cNvPr id="224" name="连接符: 肘形 223"/>
          <p:cNvCxnSpPr>
            <a:stCxn id="91" idx="3"/>
            <a:endCxn id="30" idx="1"/>
          </p:cNvCxnSpPr>
          <p:nvPr/>
        </p:nvCxnSpPr>
        <p:spPr>
          <a:xfrm>
            <a:off x="7771310" y="5502629"/>
            <a:ext cx="765147" cy="22112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连接符: 肘形 227"/>
          <p:cNvCxnSpPr>
            <a:stCxn id="30" idx="3"/>
            <a:endCxn id="134" idx="2"/>
          </p:cNvCxnSpPr>
          <p:nvPr/>
        </p:nvCxnSpPr>
        <p:spPr>
          <a:xfrm flipH="1" flipV="1">
            <a:off x="7417327" y="4304537"/>
            <a:ext cx="2367252" cy="1419212"/>
          </a:xfrm>
          <a:prstGeom prst="bentConnector4">
            <a:avLst>
              <a:gd name="adj1" fmla="val -9657"/>
              <a:gd name="adj2" fmla="val 70618"/>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流程图: 终止 41"/>
          <p:cNvSpPr/>
          <p:nvPr/>
        </p:nvSpPr>
        <p:spPr>
          <a:xfrm>
            <a:off x="1608551" y="2265529"/>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r>
              <a:rPr lang="zh-CN" altLang="en-US" sz="1000" dirty="0">
                <a:solidFill>
                  <a:schemeClr val="tx1"/>
                </a:solidFill>
              </a:rPr>
              <a:t>系统</a:t>
            </a:r>
            <a:endParaRPr lang="en-US" altLang="zh-CN" sz="1000" dirty="0">
              <a:solidFill>
                <a:schemeClr val="tx1"/>
              </a:solidFill>
            </a:endParaRPr>
          </a:p>
        </p:txBody>
      </p:sp>
      <p:sp>
        <p:nvSpPr>
          <p:cNvPr id="49" name="流程图: 终止 48"/>
          <p:cNvSpPr/>
          <p:nvPr/>
        </p:nvSpPr>
        <p:spPr>
          <a:xfrm>
            <a:off x="1586415" y="2740682"/>
            <a:ext cx="1779547" cy="61778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分销商系统</a:t>
            </a:r>
            <a:endParaRPr lang="en-US" altLang="zh-CN" sz="1000" dirty="0">
              <a:solidFill>
                <a:schemeClr val="tx1"/>
              </a:solidFill>
            </a:endParaRPr>
          </a:p>
          <a:p>
            <a:pPr algn="ctr"/>
            <a:r>
              <a:rPr lang="zh-CN" altLang="en-US" sz="1000" dirty="0">
                <a:solidFill>
                  <a:schemeClr val="tx1"/>
                </a:solidFill>
              </a:rPr>
              <a:t>（旅行社分销系统、团体预定系统等）</a:t>
            </a:r>
            <a:endParaRPr lang="en-US" altLang="zh-CN" sz="1000" dirty="0">
              <a:solidFill>
                <a:schemeClr val="tx1"/>
              </a:solidFill>
            </a:endParaRPr>
          </a:p>
        </p:txBody>
      </p:sp>
      <p:sp>
        <p:nvSpPr>
          <p:cNvPr id="62" name="流程图: 终止 61"/>
          <p:cNvSpPr/>
          <p:nvPr/>
        </p:nvSpPr>
        <p:spPr>
          <a:xfrm>
            <a:off x="1602217" y="3550471"/>
            <a:ext cx="1764621"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线上直销系统</a:t>
            </a:r>
            <a:endParaRPr lang="en-US" altLang="zh-CN" sz="1000" dirty="0">
              <a:solidFill>
                <a:schemeClr val="tx1"/>
              </a:solidFill>
            </a:endParaRPr>
          </a:p>
          <a:p>
            <a:pPr algn="ctr"/>
            <a:r>
              <a:rPr lang="zh-CN" altLang="en-US" sz="1000" dirty="0">
                <a:solidFill>
                  <a:schemeClr val="tx1"/>
                </a:solidFill>
              </a:rPr>
              <a:t>（官网、微信、小程序、淘宝</a:t>
            </a:r>
            <a:r>
              <a:rPr lang="en-US" altLang="zh-CN" sz="1000" dirty="0">
                <a:solidFill>
                  <a:schemeClr val="tx1"/>
                </a:solidFill>
              </a:rPr>
              <a:t>/</a:t>
            </a:r>
            <a:r>
              <a:rPr lang="zh-CN" altLang="en-US" sz="1000" dirty="0">
                <a:solidFill>
                  <a:schemeClr val="tx1"/>
                </a:solidFill>
              </a:rPr>
              <a:t>天猫店）</a:t>
            </a:r>
            <a:endParaRPr lang="en-US" altLang="zh-CN" sz="1000" dirty="0">
              <a:solidFill>
                <a:schemeClr val="tx1"/>
              </a:solidFill>
            </a:endParaRPr>
          </a:p>
        </p:txBody>
      </p:sp>
      <p:sp>
        <p:nvSpPr>
          <p:cNvPr id="63" name="流程图: 终止 62"/>
          <p:cNvSpPr/>
          <p:nvPr/>
        </p:nvSpPr>
        <p:spPr>
          <a:xfrm>
            <a:off x="1609298" y="4208588"/>
            <a:ext cx="1733779"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线下销售系统</a:t>
            </a:r>
            <a:endParaRPr lang="en-US" altLang="zh-CN" sz="1000" dirty="0">
              <a:solidFill>
                <a:schemeClr val="tx1"/>
              </a:solidFill>
            </a:endParaRPr>
          </a:p>
          <a:p>
            <a:pPr algn="ctr"/>
            <a:r>
              <a:rPr lang="zh-CN" altLang="en-US" sz="1000" dirty="0">
                <a:solidFill>
                  <a:schemeClr val="tx1"/>
                </a:solidFill>
              </a:rPr>
              <a:t>（人工售取票、自动售取票）</a:t>
            </a:r>
            <a:endParaRPr lang="en-US" altLang="zh-CN" sz="1000" dirty="0">
              <a:solidFill>
                <a:schemeClr val="tx1"/>
              </a:solidFill>
            </a:endParaRPr>
          </a:p>
        </p:txBody>
      </p:sp>
      <p:cxnSp>
        <p:nvCxnSpPr>
          <p:cNvPr id="65" name="连接符: 肘形 64"/>
          <p:cNvCxnSpPr>
            <a:stCxn id="49" idx="3"/>
            <a:endCxn id="17" idx="1"/>
          </p:cNvCxnSpPr>
          <p:nvPr/>
        </p:nvCxnSpPr>
        <p:spPr>
          <a:xfrm flipV="1">
            <a:off x="3365962" y="2609995"/>
            <a:ext cx="1474249" cy="43957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62" idx="3"/>
            <a:endCxn id="17" idx="1"/>
          </p:cNvCxnSpPr>
          <p:nvPr/>
        </p:nvCxnSpPr>
        <p:spPr>
          <a:xfrm flipV="1">
            <a:off x="3366838" y="2609995"/>
            <a:ext cx="1473373" cy="1205595"/>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p:cNvCxnSpPr>
            <a:stCxn id="63" idx="3"/>
            <a:endCxn id="17" idx="1"/>
          </p:cNvCxnSpPr>
          <p:nvPr/>
        </p:nvCxnSpPr>
        <p:spPr>
          <a:xfrm flipV="1">
            <a:off x="3343077" y="2609995"/>
            <a:ext cx="1497134" cy="186371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矩形: 圆角 85"/>
          <p:cNvSpPr/>
          <p:nvPr/>
        </p:nvSpPr>
        <p:spPr>
          <a:xfrm>
            <a:off x="8394575" y="4085578"/>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7. 2 </a:t>
            </a:r>
            <a:r>
              <a:rPr lang="zh-CN" altLang="en-US" sz="1000" dirty="0">
                <a:solidFill>
                  <a:schemeClr val="tx1"/>
                </a:solidFill>
              </a:rPr>
              <a:t>线下订单，获得纸质票</a:t>
            </a:r>
            <a:endParaRPr lang="en-US" altLang="zh-CN" sz="1000" dirty="0">
              <a:solidFill>
                <a:schemeClr val="tx1"/>
              </a:solidFill>
            </a:endParaRPr>
          </a:p>
        </p:txBody>
      </p:sp>
      <p:cxnSp>
        <p:nvCxnSpPr>
          <p:cNvPr id="87" name="连接符: 肘形 86"/>
          <p:cNvCxnSpPr>
            <a:stCxn id="134" idx="3"/>
            <a:endCxn id="86" idx="1"/>
          </p:cNvCxnSpPr>
          <p:nvPr/>
        </p:nvCxnSpPr>
        <p:spPr>
          <a:xfrm>
            <a:off x="8007840" y="4066442"/>
            <a:ext cx="386735" cy="27002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连接符: 肘形 106"/>
          <p:cNvCxnSpPr>
            <a:stCxn id="86" idx="3"/>
            <a:endCxn id="167" idx="1"/>
          </p:cNvCxnSpPr>
          <p:nvPr/>
        </p:nvCxnSpPr>
        <p:spPr>
          <a:xfrm flipV="1">
            <a:off x="9832934" y="4080708"/>
            <a:ext cx="199103" cy="25576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1" name="流程图: 终止 130"/>
          <p:cNvSpPr/>
          <p:nvPr/>
        </p:nvSpPr>
        <p:spPr>
          <a:xfrm>
            <a:off x="1617702" y="1740671"/>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赠票</a:t>
            </a:r>
            <a:endParaRPr lang="en-US" altLang="zh-CN" sz="1000" dirty="0">
              <a:solidFill>
                <a:schemeClr val="tx1"/>
              </a:solidFill>
            </a:endParaRPr>
          </a:p>
        </p:txBody>
      </p:sp>
      <p:cxnSp>
        <p:nvCxnSpPr>
          <p:cNvPr id="132" name="连接符: 肘形 131"/>
          <p:cNvCxnSpPr>
            <a:stCxn id="131" idx="3"/>
            <a:endCxn id="144" idx="1"/>
          </p:cNvCxnSpPr>
          <p:nvPr/>
        </p:nvCxnSpPr>
        <p:spPr>
          <a:xfrm flipV="1">
            <a:off x="3351352" y="1925337"/>
            <a:ext cx="6598632"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44" name="矩形: 圆角 143"/>
          <p:cNvSpPr/>
          <p:nvPr/>
        </p:nvSpPr>
        <p:spPr>
          <a:xfrm>
            <a:off x="9949984" y="1687242"/>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当天至景区出示赠票</a:t>
            </a:r>
            <a:endParaRPr lang="en-US" altLang="zh-CN" sz="1000" dirty="0">
              <a:solidFill>
                <a:schemeClr val="tx1"/>
              </a:solidFill>
            </a:endParaRPr>
          </a:p>
        </p:txBody>
      </p:sp>
      <p:cxnSp>
        <p:nvCxnSpPr>
          <p:cNvPr id="146" name="连接符: 肘形 145"/>
          <p:cNvCxnSpPr>
            <a:stCxn id="144" idx="3"/>
            <a:endCxn id="175" idx="0"/>
          </p:cNvCxnSpPr>
          <p:nvPr/>
        </p:nvCxnSpPr>
        <p:spPr>
          <a:xfrm flipH="1">
            <a:off x="10723748" y="1925337"/>
            <a:ext cx="609659" cy="3332572"/>
          </a:xfrm>
          <a:prstGeom prst="bentConnector4">
            <a:avLst>
              <a:gd name="adj1" fmla="val -37496"/>
              <a:gd name="adj2" fmla="val 85956"/>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93253" y="286746"/>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01</a:t>
            </a:r>
          </a:p>
          <a:p>
            <a:pPr>
              <a:spcAft>
                <a:spcPts val="400"/>
              </a:spcAft>
              <a:defRPr sz="1600" b="1">
                <a:solidFill>
                  <a:srgbClr val="0046A0"/>
                </a:solidFill>
                <a:latin typeface="WenQuanYi Zen Hei"/>
              </a:defRPr>
            </a:pPr>
            <a:r>
              <a:rPr>
                <a:latin typeface="WenQuanYi Zen Hei"/>
              </a:rPr>
              <a:t>项目规划</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01</a:t>
            </a:r>
          </a:p>
          <a:p>
            <a:pPr>
              <a:spcAft>
                <a:spcPts val="400"/>
              </a:spcAft>
              <a:defRPr sz="1600" b="1">
                <a:solidFill>
                  <a:srgbClr val="0046A0"/>
                </a:solidFill>
                <a:latin typeface="WenQuanYi Zen Hei"/>
              </a:defRPr>
            </a:pPr>
            <a:r>
              <a:rPr>
                <a:latin typeface="WenQuanYi Zen Hei"/>
              </a:rPr>
              <a:t>项目规划</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custDataLst>
              <p:tags r:id="rId1"/>
            </p:custDataLst>
          </p:nvPr>
        </p:nvSpPr>
        <p:spPr>
          <a:xfrm>
            <a:off x="8905895" y="6314400"/>
            <a:ext cx="2700000" cy="316800"/>
          </a:xfrm>
        </p:spPr>
        <p:txBody>
          <a:bodyPr/>
          <a:lstStyle>
            <a:lvl1pPr algn="r">
              <a:defRPr sz="1400">
                <a:solidFill>
                  <a:schemeClr val="bg1">
                    <a:lumMod val="50000"/>
                  </a:schemeClr>
                </a:solidFill>
              </a:defRPr>
            </a:lvl1pPr>
          </a:lstStyle>
          <a:p>
            <a:endParaRPr lang="en-US" altLang="zh-CN" dirty="0"/>
          </a:p>
        </p:txBody>
      </p:sp>
      <p:sp>
        <p:nvSpPr>
          <p:cNvPr id="2" name="文本框 1"/>
          <p:cNvSpPr txBox="1"/>
          <p:nvPr/>
        </p:nvSpPr>
        <p:spPr>
          <a:xfrm>
            <a:off x="643466" y="1684448"/>
            <a:ext cx="1290391" cy="369332"/>
          </a:xfrm>
          <a:prstGeom prst="rect">
            <a:avLst/>
          </a:prstGeom>
          <a:noFill/>
        </p:spPr>
        <p:txBody>
          <a:bodyPr wrap="square" rtlCol="0">
            <a:spAutoFit/>
          </a:bodyPr>
          <a:lstStyle/>
          <a:p>
            <a:r>
              <a:rPr kumimoji="1" lang="zh-CN" altLang="en-US" dirty="0"/>
              <a:t>财务结算</a:t>
            </a:r>
            <a:endParaRPr kumimoji="1" lang="en-US" altLang="zh-CN" dirty="0"/>
          </a:p>
        </p:txBody>
      </p:sp>
      <p:sp>
        <p:nvSpPr>
          <p:cNvPr id="4" name="文本框 3"/>
          <p:cNvSpPr txBox="1"/>
          <p:nvPr/>
        </p:nvSpPr>
        <p:spPr>
          <a:xfrm>
            <a:off x="552010" y="852555"/>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722479" y="2320069"/>
            <a:ext cx="1449128" cy="47619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endParaRPr lang="zh-CN" altLang="en-US" sz="1000" dirty="0"/>
          </a:p>
        </p:txBody>
      </p:sp>
      <p:sp>
        <p:nvSpPr>
          <p:cNvPr id="8" name="矩形: 圆角 7"/>
          <p:cNvSpPr/>
          <p:nvPr/>
        </p:nvSpPr>
        <p:spPr>
          <a:xfrm>
            <a:off x="2740680" y="232007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产品实施结束，登录系统后台</a:t>
            </a:r>
            <a:endParaRPr lang="zh-CN" altLang="en-US" sz="1000" dirty="0">
              <a:solidFill>
                <a:schemeClr val="tx1"/>
              </a:solidFill>
            </a:endParaRPr>
          </a:p>
        </p:txBody>
      </p:sp>
      <p:sp>
        <p:nvSpPr>
          <p:cNvPr id="31" name="矩形: 圆角 30"/>
          <p:cNvSpPr/>
          <p:nvPr/>
        </p:nvSpPr>
        <p:spPr>
          <a:xfrm>
            <a:off x="722479" y="4410831"/>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12" name="矩形: 圆角 11"/>
          <p:cNvSpPr/>
          <p:nvPr/>
        </p:nvSpPr>
        <p:spPr>
          <a:xfrm>
            <a:off x="2806996" y="3314213"/>
            <a:ext cx="1026236"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账户管理，提现</a:t>
            </a:r>
            <a:endParaRPr lang="zh-CN" altLang="en-US" sz="1000" dirty="0">
              <a:solidFill>
                <a:schemeClr val="tx1"/>
              </a:solidFill>
            </a:endParaRPr>
          </a:p>
        </p:txBody>
      </p:sp>
      <p:cxnSp>
        <p:nvCxnSpPr>
          <p:cNvPr id="20" name="连接符: 肘形 19"/>
          <p:cNvCxnSpPr>
            <a:stCxn id="8" idx="2"/>
            <a:endCxn id="12" idx="0"/>
          </p:cNvCxnSpPr>
          <p:nvPr/>
        </p:nvCxnSpPr>
        <p:spPr>
          <a:xfrm rot="5400000">
            <a:off x="3062286" y="3054089"/>
            <a:ext cx="517952" cy="229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12" idx="3"/>
            <a:endCxn id="43" idx="0"/>
          </p:cNvCxnSpPr>
          <p:nvPr/>
        </p:nvCxnSpPr>
        <p:spPr>
          <a:xfrm flipV="1">
            <a:off x="3833232" y="1684448"/>
            <a:ext cx="1094848" cy="1867861"/>
          </a:xfrm>
          <a:prstGeom prst="bentConnector4">
            <a:avLst>
              <a:gd name="adj1" fmla="val 23433"/>
              <a:gd name="adj2" fmla="val 11223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矩形: 圆角 42"/>
          <p:cNvSpPr/>
          <p:nvPr/>
        </p:nvSpPr>
        <p:spPr>
          <a:xfrm>
            <a:off x="4346350" y="1684448"/>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绑定银行卡，设置支付密码</a:t>
            </a:r>
            <a:endParaRPr lang="zh-CN" altLang="en-US" sz="1000" dirty="0">
              <a:solidFill>
                <a:schemeClr val="tx1"/>
              </a:solidFill>
            </a:endParaRPr>
          </a:p>
        </p:txBody>
      </p:sp>
      <p:sp>
        <p:nvSpPr>
          <p:cNvPr id="47" name="矩形: 圆角 46"/>
          <p:cNvSpPr/>
          <p:nvPr/>
        </p:nvSpPr>
        <p:spPr>
          <a:xfrm>
            <a:off x="4351666" y="2456771"/>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输入提现信息（金额、密码）</a:t>
            </a:r>
            <a:endParaRPr lang="zh-CN" altLang="en-US" sz="1000" dirty="0">
              <a:solidFill>
                <a:schemeClr val="tx1"/>
              </a:solidFill>
            </a:endParaRPr>
          </a:p>
        </p:txBody>
      </p:sp>
      <p:cxnSp>
        <p:nvCxnSpPr>
          <p:cNvPr id="48" name="连接符: 肘形 47"/>
          <p:cNvCxnSpPr>
            <a:stCxn id="43" idx="2"/>
            <a:endCxn id="47" idx="0"/>
          </p:cNvCxnSpPr>
          <p:nvPr/>
        </p:nvCxnSpPr>
        <p:spPr>
          <a:xfrm rot="16200000" flipH="1">
            <a:off x="4782672" y="2306047"/>
            <a:ext cx="29613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矩形: 圆角 54"/>
          <p:cNvSpPr/>
          <p:nvPr/>
        </p:nvSpPr>
        <p:spPr>
          <a:xfrm>
            <a:off x="4356574" y="3314212"/>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提交申请</a:t>
            </a:r>
            <a:endParaRPr lang="zh-CN" altLang="en-US" sz="1000" dirty="0">
              <a:solidFill>
                <a:schemeClr val="tx1"/>
              </a:solidFill>
            </a:endParaRPr>
          </a:p>
        </p:txBody>
      </p:sp>
      <p:sp>
        <p:nvSpPr>
          <p:cNvPr id="57" name="矩形: 圆角 56"/>
          <p:cNvSpPr/>
          <p:nvPr/>
        </p:nvSpPr>
        <p:spPr>
          <a:xfrm>
            <a:off x="4353085" y="4435265"/>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运营审核</a:t>
            </a:r>
            <a:endParaRPr lang="zh-CN" altLang="en-US" sz="1000" dirty="0">
              <a:solidFill>
                <a:schemeClr val="tx1"/>
              </a:solidFill>
            </a:endParaRPr>
          </a:p>
        </p:txBody>
      </p:sp>
      <p:cxnSp>
        <p:nvCxnSpPr>
          <p:cNvPr id="58" name="连接符: 肘形 57"/>
          <p:cNvCxnSpPr>
            <a:stCxn id="47" idx="2"/>
            <a:endCxn id="55" idx="0"/>
          </p:cNvCxnSpPr>
          <p:nvPr/>
        </p:nvCxnSpPr>
        <p:spPr>
          <a:xfrm rot="16200000" flipH="1">
            <a:off x="4745225" y="3121133"/>
            <a:ext cx="381250" cy="490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p:cNvCxnSpPr>
            <a:stCxn id="55" idx="2"/>
          </p:cNvCxnSpPr>
          <p:nvPr/>
        </p:nvCxnSpPr>
        <p:spPr>
          <a:xfrm rot="5400000">
            <a:off x="4614128" y="4111091"/>
            <a:ext cx="644864" cy="348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流程图: 决策 69"/>
          <p:cNvSpPr/>
          <p:nvPr/>
        </p:nvSpPr>
        <p:spPr>
          <a:xfrm>
            <a:off x="5837222" y="440879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sp>
        <p:nvSpPr>
          <p:cNvPr id="71" name="矩形: 圆角 70"/>
          <p:cNvSpPr/>
          <p:nvPr/>
        </p:nvSpPr>
        <p:spPr>
          <a:xfrm>
            <a:off x="7917507" y="4435265"/>
            <a:ext cx="1123297"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财务复审</a:t>
            </a:r>
            <a:endParaRPr lang="zh-CN" altLang="en-US" sz="1000" dirty="0">
              <a:solidFill>
                <a:schemeClr val="tx1"/>
              </a:solidFill>
            </a:endParaRPr>
          </a:p>
        </p:txBody>
      </p:sp>
      <p:cxnSp>
        <p:nvCxnSpPr>
          <p:cNvPr id="74" name="连接符: 肘形 73"/>
          <p:cNvCxnSpPr>
            <a:stCxn id="70" idx="3"/>
            <a:endCxn id="71" idx="1"/>
          </p:cNvCxnSpPr>
          <p:nvPr/>
        </p:nvCxnSpPr>
        <p:spPr>
          <a:xfrm flipV="1">
            <a:off x="7337914" y="4673361"/>
            <a:ext cx="579593"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连接符: 肘形 74"/>
          <p:cNvCxnSpPr>
            <a:endCxn id="92" idx="2"/>
          </p:cNvCxnSpPr>
          <p:nvPr/>
        </p:nvCxnSpPr>
        <p:spPr>
          <a:xfrm rot="16200000" flipV="1">
            <a:off x="6275990" y="4098801"/>
            <a:ext cx="618391" cy="159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6032800" y="4122410"/>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79" name="文本框 78"/>
          <p:cNvSpPr txBox="1"/>
          <p:nvPr/>
        </p:nvSpPr>
        <p:spPr>
          <a:xfrm>
            <a:off x="7403388" y="4379677"/>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81" name="连接符: 肘形 80"/>
          <p:cNvCxnSpPr>
            <a:stCxn id="57" idx="3"/>
            <a:endCxn id="70" idx="1"/>
          </p:cNvCxnSpPr>
          <p:nvPr/>
        </p:nvCxnSpPr>
        <p:spPr>
          <a:xfrm>
            <a:off x="5516545" y="4673361"/>
            <a:ext cx="320677"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2" name="矩形: 圆角 91"/>
          <p:cNvSpPr/>
          <p:nvPr/>
        </p:nvSpPr>
        <p:spPr>
          <a:xfrm>
            <a:off x="6002659" y="331421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客服电话沟通</a:t>
            </a:r>
            <a:endParaRPr lang="zh-CN" altLang="en-US" sz="1000" dirty="0">
              <a:solidFill>
                <a:schemeClr val="tx1"/>
              </a:solidFill>
            </a:endParaRPr>
          </a:p>
        </p:txBody>
      </p:sp>
      <p:sp>
        <p:nvSpPr>
          <p:cNvPr id="102" name="流程图: 决策 101"/>
          <p:cNvSpPr/>
          <p:nvPr/>
        </p:nvSpPr>
        <p:spPr>
          <a:xfrm>
            <a:off x="9447125" y="4408793"/>
            <a:ext cx="1445931"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cxnSp>
        <p:nvCxnSpPr>
          <p:cNvPr id="103" name="连接符: 肘形 102"/>
          <p:cNvCxnSpPr>
            <a:stCxn id="102" idx="3"/>
            <a:endCxn id="122" idx="2"/>
          </p:cNvCxnSpPr>
          <p:nvPr/>
        </p:nvCxnSpPr>
        <p:spPr>
          <a:xfrm flipV="1">
            <a:off x="10893056" y="3780908"/>
            <a:ext cx="131109" cy="892507"/>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 name="连接符: 肘形 103"/>
          <p:cNvCxnSpPr>
            <a:stCxn id="102" idx="0"/>
            <a:endCxn id="92" idx="3"/>
          </p:cNvCxnSpPr>
          <p:nvPr/>
        </p:nvCxnSpPr>
        <p:spPr>
          <a:xfrm rot="16200000" flipV="1">
            <a:off x="8239862" y="2478564"/>
            <a:ext cx="856487" cy="3003972"/>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9658465" y="4069467"/>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106" name="文本框 105"/>
          <p:cNvSpPr txBox="1"/>
          <p:nvPr/>
        </p:nvSpPr>
        <p:spPr>
          <a:xfrm>
            <a:off x="10995729" y="4331890"/>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107" name="连接符: 肘形 106"/>
          <p:cNvCxnSpPr>
            <a:stCxn id="71" idx="3"/>
            <a:endCxn id="102" idx="1"/>
          </p:cNvCxnSpPr>
          <p:nvPr/>
        </p:nvCxnSpPr>
        <p:spPr>
          <a:xfrm>
            <a:off x="9040804" y="4673361"/>
            <a:ext cx="406321"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矩形: 圆角 121"/>
          <p:cNvSpPr/>
          <p:nvPr/>
        </p:nvSpPr>
        <p:spPr>
          <a:xfrm>
            <a:off x="10442435" y="3304717"/>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收到通知，确认金额到账</a:t>
            </a:r>
            <a:endParaRPr lang="zh-CN" altLang="en-US" sz="1000" dirty="0">
              <a:solidFill>
                <a:schemeClr val="tx1"/>
              </a:solidFill>
            </a:endParaRPr>
          </a:p>
        </p:txBody>
      </p:sp>
      <p:sp>
        <p:nvSpPr>
          <p:cNvPr id="3" name="文本框 2"/>
          <p:cNvSpPr txBox="1"/>
          <p:nvPr/>
        </p:nvSpPr>
        <p:spPr>
          <a:xfrm>
            <a:off x="8050789" y="29747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684448"/>
            <a:ext cx="1629249" cy="369332"/>
          </a:xfrm>
          <a:prstGeom prst="rect">
            <a:avLst/>
          </a:prstGeom>
          <a:noFill/>
        </p:spPr>
        <p:txBody>
          <a:bodyPr wrap="square" rtlCol="0">
            <a:spAutoFit/>
          </a:bodyPr>
          <a:lstStyle/>
          <a:p>
            <a:r>
              <a:rPr kumimoji="1" lang="zh-CN" altLang="en-US" dirty="0"/>
              <a:t>运营基础管理</a:t>
            </a:r>
            <a:endParaRPr kumimoji="1" lang="en-US" altLang="zh-CN" dirty="0"/>
          </a:p>
        </p:txBody>
      </p:sp>
      <p:sp>
        <p:nvSpPr>
          <p:cNvPr id="215" name="矩形: 圆角 214"/>
          <p:cNvSpPr/>
          <p:nvPr/>
        </p:nvSpPr>
        <p:spPr>
          <a:xfrm>
            <a:off x="943139" y="2654850"/>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2422899" y="2683054"/>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分销管理</a:t>
            </a:r>
            <a:endParaRPr lang="zh-CN" altLang="en-US" sz="1000" dirty="0">
              <a:solidFill>
                <a:schemeClr val="tx1"/>
              </a:solidFill>
            </a:endParaRPr>
          </a:p>
        </p:txBody>
      </p:sp>
      <p:sp>
        <p:nvSpPr>
          <p:cNvPr id="7" name="矩形: 圆角 6"/>
          <p:cNvSpPr/>
          <p:nvPr/>
        </p:nvSpPr>
        <p:spPr>
          <a:xfrm>
            <a:off x="4262330" y="1976882"/>
            <a:ext cx="952447" cy="3890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a:t>
            </a:r>
            <a:endParaRPr lang="zh-CN" altLang="en-US" sz="1000" dirty="0">
              <a:solidFill>
                <a:schemeClr val="tx1"/>
              </a:solidFill>
            </a:endParaRPr>
          </a:p>
        </p:txBody>
      </p:sp>
      <p:sp>
        <p:nvSpPr>
          <p:cNvPr id="9" name="矩形: 圆角 8"/>
          <p:cNvSpPr/>
          <p:nvPr/>
        </p:nvSpPr>
        <p:spPr>
          <a:xfrm>
            <a:off x="4262330" y="2546946"/>
            <a:ext cx="1489885" cy="4525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线上分销</a:t>
            </a:r>
            <a:endParaRPr lang="en-US" altLang="zh-CN" sz="1000" dirty="0">
              <a:solidFill>
                <a:schemeClr val="tx1"/>
              </a:solidFill>
            </a:endParaRPr>
          </a:p>
          <a:p>
            <a:pPr algn="ctr"/>
            <a:r>
              <a:rPr lang="zh-CN" altLang="en-US" sz="1000" dirty="0">
                <a:solidFill>
                  <a:schemeClr val="tx1"/>
                </a:solidFill>
              </a:rPr>
              <a:t>票付通、游人帮</a:t>
            </a:r>
            <a:r>
              <a:rPr lang="en-US" altLang="zh-CN" sz="1000" dirty="0">
                <a:solidFill>
                  <a:schemeClr val="tx1"/>
                </a:solidFill>
              </a:rPr>
              <a:t>……</a:t>
            </a:r>
            <a:endParaRPr lang="zh-CN" altLang="en-US" sz="1000" dirty="0">
              <a:solidFill>
                <a:schemeClr val="tx1"/>
              </a:solidFill>
            </a:endParaRPr>
          </a:p>
        </p:txBody>
      </p:sp>
      <p:sp>
        <p:nvSpPr>
          <p:cNvPr id="11" name="矩形: 圆角 10"/>
          <p:cNvSpPr/>
          <p:nvPr/>
        </p:nvSpPr>
        <p:spPr>
          <a:xfrm>
            <a:off x="4262329" y="3221474"/>
            <a:ext cx="1756252"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endParaRPr lang="en-US" altLang="zh-CN" sz="1000" dirty="0">
              <a:solidFill>
                <a:schemeClr val="tx1"/>
              </a:solidFill>
            </a:endParaRPr>
          </a:p>
          <a:p>
            <a:pPr algn="ctr"/>
            <a:r>
              <a:rPr lang="zh-CN" altLang="en-US" sz="1000" dirty="0">
                <a:solidFill>
                  <a:schemeClr val="tx1"/>
                </a:solidFill>
              </a:rPr>
              <a:t>美团、携程、驴妈妈</a:t>
            </a:r>
            <a:r>
              <a:rPr lang="en-US" altLang="zh-CN" sz="1000" dirty="0">
                <a:solidFill>
                  <a:schemeClr val="tx1"/>
                </a:solidFill>
              </a:rPr>
              <a:t>……</a:t>
            </a:r>
            <a:endParaRPr lang="zh-CN" altLang="en-US" sz="1000" dirty="0">
              <a:solidFill>
                <a:schemeClr val="tx1"/>
              </a:solidFill>
            </a:endParaRPr>
          </a:p>
        </p:txBody>
      </p:sp>
      <p:sp>
        <p:nvSpPr>
          <p:cNvPr id="13" name="矩形: 圆角 12"/>
          <p:cNvSpPr/>
          <p:nvPr/>
        </p:nvSpPr>
        <p:spPr>
          <a:xfrm>
            <a:off x="4262329" y="3788803"/>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代理商</a:t>
            </a:r>
            <a:endParaRPr lang="zh-CN" altLang="en-US" sz="1000" dirty="0">
              <a:solidFill>
                <a:schemeClr val="tx1"/>
              </a:solidFill>
            </a:endParaRPr>
          </a:p>
        </p:txBody>
      </p:sp>
      <p:cxnSp>
        <p:nvCxnSpPr>
          <p:cNvPr id="16" name="连接符: 肘形 15"/>
          <p:cNvCxnSpPr>
            <a:stCxn id="218" idx="3"/>
          </p:cNvCxnSpPr>
          <p:nvPr/>
        </p:nvCxnSpPr>
        <p:spPr>
          <a:xfrm flipV="1">
            <a:off x="3751968" y="2148990"/>
            <a:ext cx="510362" cy="77215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218" idx="3"/>
            <a:endCxn id="9" idx="1"/>
          </p:cNvCxnSpPr>
          <p:nvPr/>
        </p:nvCxnSpPr>
        <p:spPr>
          <a:xfrm flipV="1">
            <a:off x="3751968" y="2773232"/>
            <a:ext cx="510362" cy="14791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218" idx="3"/>
            <a:endCxn id="11" idx="1"/>
          </p:cNvCxnSpPr>
          <p:nvPr/>
        </p:nvCxnSpPr>
        <p:spPr>
          <a:xfrm>
            <a:off x="3751968" y="2921149"/>
            <a:ext cx="510361" cy="49350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连接符: 肘形 223"/>
          <p:cNvCxnSpPr>
            <a:stCxn id="218" idx="3"/>
            <a:endCxn id="13" idx="1"/>
          </p:cNvCxnSpPr>
          <p:nvPr/>
        </p:nvCxnSpPr>
        <p:spPr>
          <a:xfrm>
            <a:off x="3751968" y="2921149"/>
            <a:ext cx="510361" cy="10599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2" name="矩形: 圆角 231"/>
          <p:cNvSpPr/>
          <p:nvPr/>
        </p:nvSpPr>
        <p:spPr>
          <a:xfrm>
            <a:off x="7360462" y="2761421"/>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财务结算</a:t>
            </a:r>
            <a:endParaRPr lang="zh-CN" altLang="en-US" sz="1000" dirty="0">
              <a:solidFill>
                <a:schemeClr val="tx1"/>
              </a:solidFill>
            </a:endParaRPr>
          </a:p>
        </p:txBody>
      </p:sp>
      <p:sp>
        <p:nvSpPr>
          <p:cNvPr id="233" name="矩形: 圆角 232"/>
          <p:cNvSpPr/>
          <p:nvPr/>
        </p:nvSpPr>
        <p:spPr>
          <a:xfrm>
            <a:off x="9280896" y="2612540"/>
            <a:ext cx="1756252" cy="773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支付结算平台接入</a:t>
            </a:r>
            <a:endParaRPr lang="en-US" altLang="zh-CN" sz="1000" dirty="0">
              <a:solidFill>
                <a:schemeClr val="tx1"/>
              </a:solidFill>
            </a:endParaRPr>
          </a:p>
          <a:p>
            <a:pPr algn="ctr"/>
            <a:r>
              <a:rPr lang="zh-CN" altLang="en-US" sz="1000" dirty="0">
                <a:solidFill>
                  <a:schemeClr val="tx1"/>
                </a:solidFill>
              </a:rPr>
              <a:t>（微信支付、支付宝、银联、海新域支付系统</a:t>
            </a:r>
            <a:r>
              <a:rPr lang="en-US" altLang="zh-CN" sz="1000" dirty="0">
                <a:solidFill>
                  <a:schemeClr val="tx1"/>
                </a:solidFill>
              </a:rPr>
              <a:t>……</a:t>
            </a:r>
            <a:r>
              <a:rPr lang="zh-CN" altLang="en-US" sz="1000" dirty="0">
                <a:solidFill>
                  <a:schemeClr val="tx1"/>
                </a:solidFill>
              </a:rPr>
              <a:t>）</a:t>
            </a:r>
            <a:endParaRPr lang="zh-CN" altLang="en-US" sz="1000" dirty="0">
              <a:solidFill>
                <a:schemeClr val="tx1"/>
              </a:solidFill>
            </a:endParaRPr>
          </a:p>
        </p:txBody>
      </p:sp>
      <p:cxnSp>
        <p:nvCxnSpPr>
          <p:cNvPr id="234" name="连接符: 肘形 233"/>
          <p:cNvCxnSpPr>
            <a:stCxn id="232" idx="3"/>
            <a:endCxn id="233" idx="1"/>
          </p:cNvCxnSpPr>
          <p:nvPr/>
        </p:nvCxnSpPr>
        <p:spPr>
          <a:xfrm flipV="1">
            <a:off x="8689531" y="2999373"/>
            <a:ext cx="591365" cy="14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0" name="矩形: 圆角 239"/>
          <p:cNvSpPr/>
          <p:nvPr/>
        </p:nvSpPr>
        <p:spPr>
          <a:xfrm>
            <a:off x="2422899" y="5154287"/>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会员管理</a:t>
            </a:r>
            <a:endParaRPr lang="zh-CN" altLang="en-US" sz="1000" dirty="0">
              <a:solidFill>
                <a:schemeClr val="tx1"/>
              </a:solidFill>
            </a:endParaRPr>
          </a:p>
        </p:txBody>
      </p:sp>
      <p:sp>
        <p:nvSpPr>
          <p:cNvPr id="50" name="矩形: 圆角 49"/>
          <p:cNvSpPr/>
          <p:nvPr/>
        </p:nvSpPr>
        <p:spPr>
          <a:xfrm>
            <a:off x="2422898" y="5948079"/>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数据报表</a:t>
            </a:r>
            <a:endParaRPr lang="zh-CN" altLang="en-US" sz="1000" dirty="0">
              <a:solidFill>
                <a:schemeClr val="tx1"/>
              </a:solidFill>
            </a:endParaRPr>
          </a:p>
        </p:txBody>
      </p:sp>
      <p:sp>
        <p:nvSpPr>
          <p:cNvPr id="4" name="文本框 3"/>
          <p:cNvSpPr txBox="1"/>
          <p:nvPr/>
        </p:nvSpPr>
        <p:spPr>
          <a:xfrm>
            <a:off x="643466" y="818937"/>
            <a:ext cx="29764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30" name="矩形: 圆角 29"/>
          <p:cNvSpPr/>
          <p:nvPr/>
        </p:nvSpPr>
        <p:spPr>
          <a:xfrm>
            <a:off x="4262329" y="4402645"/>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O2O</a:t>
            </a:r>
            <a:r>
              <a:rPr lang="zh-CN" altLang="en-US" sz="1000" dirty="0">
                <a:solidFill>
                  <a:schemeClr val="tx1"/>
                </a:solidFill>
              </a:rPr>
              <a:t>分销</a:t>
            </a:r>
            <a:endParaRPr lang="zh-CN" altLang="en-US" sz="1000" dirty="0">
              <a:solidFill>
                <a:schemeClr val="tx1"/>
              </a:solidFill>
            </a:endParaRPr>
          </a:p>
        </p:txBody>
      </p:sp>
      <p:cxnSp>
        <p:nvCxnSpPr>
          <p:cNvPr id="31" name="连接符: 肘形 30"/>
          <p:cNvCxnSpPr>
            <a:stCxn id="218" idx="3"/>
            <a:endCxn id="30" idx="1"/>
          </p:cNvCxnSpPr>
          <p:nvPr/>
        </p:nvCxnSpPr>
        <p:spPr>
          <a:xfrm>
            <a:off x="3751968" y="2921149"/>
            <a:ext cx="510361" cy="167380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5" name="矩形: 圆角 234"/>
          <p:cNvSpPr/>
          <p:nvPr/>
        </p:nvSpPr>
        <p:spPr>
          <a:xfrm>
            <a:off x="4409411" y="5199683"/>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会员等级、权益设置、积分</a:t>
            </a:r>
            <a:r>
              <a:rPr lang="en-US" altLang="zh-CN" sz="1000" dirty="0">
                <a:solidFill>
                  <a:schemeClr val="tx1"/>
                </a:solidFill>
              </a:rPr>
              <a:t>……</a:t>
            </a:r>
            <a:endParaRPr lang="zh-CN" altLang="en-US" sz="1000" dirty="0">
              <a:solidFill>
                <a:schemeClr val="tx1"/>
              </a:solidFill>
            </a:endParaRPr>
          </a:p>
        </p:txBody>
      </p:sp>
      <p:cxnSp>
        <p:nvCxnSpPr>
          <p:cNvPr id="236" name="连接符: 肘形 235"/>
          <p:cNvCxnSpPr>
            <a:stCxn id="240" idx="3"/>
            <a:endCxn id="235" idx="1"/>
          </p:cNvCxnSpPr>
          <p:nvPr/>
        </p:nvCxnSpPr>
        <p:spPr>
          <a:xfrm>
            <a:off x="3751968" y="5392382"/>
            <a:ext cx="657443" cy="4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8" name="矩形: 圆角 247"/>
          <p:cNvSpPr/>
          <p:nvPr/>
        </p:nvSpPr>
        <p:spPr>
          <a:xfrm>
            <a:off x="4409410" y="5994361"/>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订单统计、销售统计、渠道统计等</a:t>
            </a:r>
            <a:endParaRPr lang="zh-CN" altLang="en-US" sz="1000" dirty="0">
              <a:solidFill>
                <a:schemeClr val="tx1"/>
              </a:solidFill>
            </a:endParaRPr>
          </a:p>
        </p:txBody>
      </p:sp>
      <p:cxnSp>
        <p:nvCxnSpPr>
          <p:cNvPr id="249" name="连接符: 肘形 248"/>
          <p:cNvCxnSpPr>
            <a:stCxn id="50" idx="3"/>
            <a:endCxn id="248" idx="1"/>
          </p:cNvCxnSpPr>
          <p:nvPr/>
        </p:nvCxnSpPr>
        <p:spPr>
          <a:xfrm>
            <a:off x="3751967" y="6186174"/>
            <a:ext cx="657443" cy="13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24996" y="29571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312" y="76763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私</a:t>
            </a:r>
            <a:r>
              <a:rPr lang="zh-CN" sz="2400" b="1" dirty="0">
                <a:solidFill>
                  <a:srgbClr val="0046A0"/>
                </a:solidFill>
                <a:latin typeface="+mj-ea"/>
                <a:ea typeface="+mj-ea"/>
                <a:cs typeface="+mj-ea"/>
              </a:rPr>
              <a:t>有化</a:t>
            </a:r>
            <a:r>
              <a:rPr lang="zh-CN" sz="2400" b="1" dirty="0">
                <a:solidFill>
                  <a:srgbClr val="0046A0"/>
                </a:solidFill>
                <a:latin typeface="+mj-ea"/>
                <a:ea typeface="+mj-ea"/>
                <a:cs typeface="+mj-ea"/>
              </a:rPr>
              <a:t>部署</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757555" y="2792095"/>
            <a:ext cx="10298430" cy="675640"/>
          </a:xfrm>
          <a:prstGeom prst="rect">
            <a:avLst/>
          </a:prstGeom>
          <a:noFill/>
        </p:spPr>
        <p:txBody>
          <a:bodyPr wrap="none" rtlCol="0">
            <a:spAutoFit/>
          </a:bodyPr>
          <a:p>
            <a:r>
              <a:rPr lang="zh-CN" altLang="en-US" sz="2000"/>
              <a:t>目的：</a:t>
            </a:r>
            <a:endParaRPr lang="zh-CN" altLang="en-US" sz="2000"/>
          </a:p>
          <a:p>
            <a:pPr marL="285750" indent="-285750">
              <a:buFont typeface="Wingdings" panose="05000000000000000000" charset="0"/>
              <a:buChar char=""/>
            </a:pPr>
            <a:r>
              <a:rPr lang="zh-CN" altLang="en-US"/>
              <a:t>西山滑雪场</a:t>
            </a:r>
            <a:r>
              <a:rPr lang="zh-CN" altLang="en-US"/>
              <a:t>雪季系统独立部署，拥有所有系统权限及功能。方便后续</a:t>
            </a:r>
            <a:r>
              <a:rPr lang="zh-CN" altLang="en-US"/>
              <a:t>与非雪季系统进行系统</a:t>
            </a:r>
            <a:r>
              <a:rPr lang="zh-CN" altLang="en-US"/>
              <a:t>集成。</a:t>
            </a:r>
            <a:endParaRPr lang="zh-CN" altLang="en-US"/>
          </a:p>
        </p:txBody>
      </p:sp>
      <p:sp>
        <p:nvSpPr>
          <p:cNvPr id="6" name="文本框 5"/>
          <p:cNvSpPr txBox="1"/>
          <p:nvPr/>
        </p:nvSpPr>
        <p:spPr>
          <a:xfrm>
            <a:off x="757555" y="3990975"/>
            <a:ext cx="3440430" cy="675640"/>
          </a:xfrm>
          <a:prstGeom prst="rect">
            <a:avLst/>
          </a:prstGeom>
          <a:noFill/>
        </p:spPr>
        <p:txBody>
          <a:bodyPr wrap="none" rtlCol="0">
            <a:spAutoFit/>
          </a:bodyPr>
          <a:p>
            <a:r>
              <a:rPr lang="zh-CN" altLang="en-US" sz="2000"/>
              <a:t>部署实施：</a:t>
            </a:r>
            <a:endParaRPr lang="zh-CN" altLang="en-US" sz="2000"/>
          </a:p>
          <a:p>
            <a:pPr marL="285750" indent="-285750">
              <a:buFont typeface="Wingdings" panose="05000000000000000000" charset="0"/>
              <a:buChar char=""/>
            </a:pPr>
            <a:r>
              <a:rPr lang="zh-CN" altLang="en-US"/>
              <a:t>亿思维负责私有化</a:t>
            </a:r>
            <a:r>
              <a:rPr lang="zh-CN" altLang="en-US"/>
              <a:t>部署实施。</a:t>
            </a:r>
            <a:endParaRPr lang="zh-CN" altLang="en-US"/>
          </a:p>
        </p:txBody>
      </p:sp>
      <p:sp>
        <p:nvSpPr>
          <p:cNvPr id="7" name="文本框 6"/>
          <p:cNvSpPr txBox="1"/>
          <p:nvPr/>
        </p:nvSpPr>
        <p:spPr>
          <a:xfrm>
            <a:off x="757555" y="1593215"/>
            <a:ext cx="10298430" cy="953135"/>
          </a:xfrm>
          <a:prstGeom prst="rect">
            <a:avLst/>
          </a:prstGeom>
          <a:noFill/>
        </p:spPr>
        <p:txBody>
          <a:bodyPr wrap="none" rtlCol="0">
            <a:spAutoFit/>
          </a:bodyPr>
          <a:p>
            <a:r>
              <a:rPr lang="zh-CN" altLang="en-US" sz="2000"/>
              <a:t>原因：</a:t>
            </a:r>
            <a:endParaRPr lang="zh-CN" altLang="en-US" sz="2000"/>
          </a:p>
          <a:p>
            <a:pPr marL="285750" indent="-285750">
              <a:buFont typeface="Wingdings" panose="05000000000000000000" charset="0"/>
              <a:buChar char=""/>
            </a:pPr>
            <a:r>
              <a:rPr lang="zh-CN" altLang="en-US"/>
              <a:t>多个雪场共用一套亿思维的雪季系统，分配给西山滑雪场只有运营数据</a:t>
            </a:r>
            <a:r>
              <a:rPr lang="zh-CN" altLang="en-US"/>
              <a:t>查看权限，其他的系统</a:t>
            </a:r>
            <a:r>
              <a:rPr lang="zh-CN" altLang="en-US"/>
              <a:t>权限</a:t>
            </a:r>
            <a:endParaRPr lang="zh-CN" altLang="en-US"/>
          </a:p>
          <a:p>
            <a:r>
              <a:rPr lang="en-US" altLang="zh-CN"/>
              <a:t>   </a:t>
            </a:r>
            <a:r>
              <a:rPr lang="zh-CN" altLang="en-US"/>
              <a:t>及功能无法</a:t>
            </a:r>
            <a:r>
              <a:rPr lang="zh-CN" altLang="en-US"/>
              <a:t>使用。</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83621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部署流程</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流程图: 过程 3"/>
          <p:cNvSpPr/>
          <p:nvPr/>
        </p:nvSpPr>
        <p:spPr>
          <a:xfrm>
            <a:off x="943610" y="3439795"/>
            <a:ext cx="134429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服务器环境</a:t>
            </a:r>
            <a:r>
              <a:rPr lang="zh-CN" altLang="en-US" sz="1600"/>
              <a:t>初始化</a:t>
            </a:r>
            <a:endParaRPr lang="zh-CN" altLang="en-US" sz="1600"/>
          </a:p>
        </p:txBody>
      </p:sp>
      <p:sp>
        <p:nvSpPr>
          <p:cNvPr id="8" name="流程图: 过程 7"/>
          <p:cNvSpPr/>
          <p:nvPr/>
        </p:nvSpPr>
        <p:spPr>
          <a:xfrm>
            <a:off x="3020060" y="3528060"/>
            <a:ext cx="116459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a:t>
            </a:r>
            <a:r>
              <a:rPr lang="zh-CN" altLang="en-US" sz="1600"/>
              <a:t>迁移</a:t>
            </a:r>
            <a:endParaRPr lang="zh-CN" altLang="en-US" sz="1600"/>
          </a:p>
        </p:txBody>
      </p:sp>
      <p:sp>
        <p:nvSpPr>
          <p:cNvPr id="12" name="流程图: 过程 11"/>
          <p:cNvSpPr/>
          <p:nvPr/>
        </p:nvSpPr>
        <p:spPr>
          <a:xfrm>
            <a:off x="5087620" y="4335145"/>
            <a:ext cx="116395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OTA</a:t>
            </a:r>
            <a:r>
              <a:rPr lang="zh-CN" altLang="en-US" sz="1600"/>
              <a:t>分销商</a:t>
            </a:r>
            <a:r>
              <a:rPr lang="zh-CN" altLang="en-US" sz="1600"/>
              <a:t>调整</a:t>
            </a:r>
            <a:endParaRPr lang="zh-CN" altLang="en-US" sz="1600"/>
          </a:p>
        </p:txBody>
      </p:sp>
      <p:sp>
        <p:nvSpPr>
          <p:cNvPr id="13" name="流程图: 过程 12"/>
          <p:cNvSpPr/>
          <p:nvPr/>
        </p:nvSpPr>
        <p:spPr>
          <a:xfrm>
            <a:off x="5087620" y="3531870"/>
            <a:ext cx="111442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私有化小程序</a:t>
            </a:r>
            <a:endParaRPr lang="zh-CN" altLang="en-US" sz="1600"/>
          </a:p>
        </p:txBody>
      </p:sp>
      <p:sp>
        <p:nvSpPr>
          <p:cNvPr id="14" name="流程图: 过程 13"/>
          <p:cNvSpPr/>
          <p:nvPr/>
        </p:nvSpPr>
        <p:spPr>
          <a:xfrm>
            <a:off x="6979285" y="3531870"/>
            <a:ext cx="116332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集成</a:t>
            </a:r>
            <a:r>
              <a:rPr lang="zh-CN" altLang="en-US" sz="1600"/>
              <a:t>测试</a:t>
            </a:r>
            <a:endParaRPr lang="zh-CN" altLang="en-US" sz="1600"/>
          </a:p>
        </p:txBody>
      </p:sp>
      <p:sp>
        <p:nvSpPr>
          <p:cNvPr id="15" name="流程图: 终止 14"/>
          <p:cNvSpPr/>
          <p:nvPr/>
        </p:nvSpPr>
        <p:spPr>
          <a:xfrm>
            <a:off x="10647680" y="3524250"/>
            <a:ext cx="914400" cy="61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a:t>
            </a:r>
            <a:r>
              <a:rPr lang="zh-CN" altLang="en-US" sz="1600"/>
              <a:t>完毕</a:t>
            </a:r>
            <a:endParaRPr lang="zh-CN" altLang="en-US" sz="1600"/>
          </a:p>
        </p:txBody>
      </p:sp>
      <p:sp>
        <p:nvSpPr>
          <p:cNvPr id="16" name="流程图: 过程 15"/>
          <p:cNvSpPr/>
          <p:nvPr/>
        </p:nvSpPr>
        <p:spPr>
          <a:xfrm>
            <a:off x="8766175" y="3518535"/>
            <a:ext cx="116268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正式</a:t>
            </a:r>
            <a:r>
              <a:rPr lang="zh-CN" altLang="en-US" sz="1600"/>
              <a:t>发布</a:t>
            </a:r>
            <a:endParaRPr lang="zh-CN" altLang="en-US" sz="1600"/>
          </a:p>
        </p:txBody>
      </p:sp>
      <p:sp>
        <p:nvSpPr>
          <p:cNvPr id="19" name="流程图: 过程 18"/>
          <p:cNvSpPr/>
          <p:nvPr/>
        </p:nvSpPr>
        <p:spPr>
          <a:xfrm>
            <a:off x="5062855" y="2494915"/>
            <a:ext cx="112077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部署客户端</a:t>
            </a:r>
            <a:endParaRPr lang="zh-CN" altLang="en-US" sz="1600"/>
          </a:p>
        </p:txBody>
      </p:sp>
      <p:cxnSp>
        <p:nvCxnSpPr>
          <p:cNvPr id="20" name="直接箭头连接符 19"/>
          <p:cNvCxnSpPr>
            <a:stCxn id="4" idx="3"/>
            <a:endCxn id="8" idx="1"/>
          </p:cNvCxnSpPr>
          <p:nvPr/>
        </p:nvCxnSpPr>
        <p:spPr>
          <a:xfrm>
            <a:off x="2287905" y="3833495"/>
            <a:ext cx="73215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3"/>
          </p:cNvCxnSpPr>
          <p:nvPr/>
        </p:nvCxnSpPr>
        <p:spPr>
          <a:xfrm>
            <a:off x="4184650" y="3834130"/>
            <a:ext cx="895350" cy="8997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19" idx="1"/>
          </p:cNvCxnSpPr>
          <p:nvPr/>
        </p:nvCxnSpPr>
        <p:spPr>
          <a:xfrm rot="16200000">
            <a:off x="4382770" y="3139440"/>
            <a:ext cx="930910" cy="42926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a:endCxn id="13" idx="1"/>
          </p:cNvCxnSpPr>
          <p:nvPr/>
        </p:nvCxnSpPr>
        <p:spPr>
          <a:xfrm>
            <a:off x="4184650" y="3834130"/>
            <a:ext cx="90297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3" idx="3"/>
          </p:cNvCxnSpPr>
          <p:nvPr/>
        </p:nvCxnSpPr>
        <p:spPr>
          <a:xfrm flipV="1">
            <a:off x="6202045" y="3819525"/>
            <a:ext cx="785495" cy="18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3"/>
            <a:endCxn id="16" idx="1"/>
          </p:cNvCxnSpPr>
          <p:nvPr/>
        </p:nvCxnSpPr>
        <p:spPr>
          <a:xfrm flipV="1">
            <a:off x="8142605" y="3824605"/>
            <a:ext cx="623570" cy="13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6" idx="3"/>
            <a:endCxn id="15" idx="1"/>
          </p:cNvCxnSpPr>
          <p:nvPr/>
        </p:nvCxnSpPr>
        <p:spPr>
          <a:xfrm>
            <a:off x="9928860" y="3824605"/>
            <a:ext cx="718820"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肘形连接符 4"/>
          <p:cNvCxnSpPr>
            <a:stCxn id="19" idx="3"/>
          </p:cNvCxnSpPr>
          <p:nvPr/>
        </p:nvCxnSpPr>
        <p:spPr>
          <a:xfrm>
            <a:off x="6183630" y="2888615"/>
            <a:ext cx="483235" cy="97980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 name="肘形连接符 5"/>
          <p:cNvCxnSpPr>
            <a:stCxn id="12" idx="3"/>
          </p:cNvCxnSpPr>
          <p:nvPr/>
        </p:nvCxnSpPr>
        <p:spPr>
          <a:xfrm flipV="1">
            <a:off x="6251575" y="3823970"/>
            <a:ext cx="415290" cy="817245"/>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系统</a:t>
            </a:r>
            <a:r>
              <a:rPr lang="zh-CN" sz="2400" b="1" dirty="0">
                <a:solidFill>
                  <a:srgbClr val="0046A0"/>
                </a:solidFill>
                <a:latin typeface="+mj-ea"/>
                <a:ea typeface="+mj-ea"/>
                <a:cs typeface="+mj-ea"/>
              </a:rPr>
              <a:t>集成</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文本框 3"/>
          <p:cNvSpPr txBox="1"/>
          <p:nvPr/>
        </p:nvSpPr>
        <p:spPr>
          <a:xfrm>
            <a:off x="721360" y="1564005"/>
            <a:ext cx="10984230" cy="1506855"/>
          </a:xfrm>
          <a:prstGeom prst="rect">
            <a:avLst/>
          </a:prstGeom>
          <a:noFill/>
        </p:spPr>
        <p:txBody>
          <a:bodyPr wrap="none" rtlCol="0">
            <a:spAutoFit/>
          </a:bodyPr>
          <a:p>
            <a:r>
              <a:rPr lang="zh-CN" altLang="en-US" sz="2000"/>
              <a:t>背景：</a:t>
            </a:r>
            <a:endParaRPr lang="zh-CN" altLang="en-US" sz="2000"/>
          </a:p>
          <a:p>
            <a:pPr marL="285750" indent="-285750">
              <a:buFont typeface="Wingdings" panose="05000000000000000000" charset="0"/>
              <a:buChar char=""/>
            </a:pPr>
            <a:r>
              <a:rPr lang="zh-CN" altLang="en-US"/>
              <a:t>随着园区数字化建设的发展，应用的业务系统越来越多，但因为业务系统建设有先后，导致彼此之间</a:t>
            </a:r>
            <a:r>
              <a:rPr lang="zh-CN" altLang="en-US"/>
              <a:t>连通</a:t>
            </a:r>
            <a:endParaRPr lang="zh-CN" altLang="en-US"/>
          </a:p>
          <a:p>
            <a:pPr indent="0">
              <a:buFont typeface="Wingdings" panose="05000000000000000000" charset="0"/>
              <a:buNone/>
            </a:pPr>
            <a:r>
              <a:rPr lang="en-US" altLang="zh-CN"/>
              <a:t>  </a:t>
            </a:r>
            <a:r>
              <a:rPr lang="zh-CN" altLang="en-US"/>
              <a:t>交互非常困难，每套系统都有各自的系统管理，需要记忆多套用户名和密码，在系统之间来回切换。针对</a:t>
            </a:r>
            <a:endParaRPr lang="zh-CN" altLang="en-US"/>
          </a:p>
          <a:p>
            <a:pPr indent="0">
              <a:buFont typeface="Wingdings" panose="05000000000000000000" charset="0"/>
              <a:buNone/>
            </a:pPr>
            <a:r>
              <a:rPr lang="zh-CN" altLang="en-US"/>
              <a:t> </a:t>
            </a:r>
            <a:r>
              <a:rPr lang="en-US" altLang="zh-CN"/>
              <a:t> </a:t>
            </a:r>
            <a:r>
              <a:rPr lang="zh-CN" altLang="en-US"/>
              <a:t>这种情况，需要从基础数据整合、业务数据交互、门户统一展现与接口技术等多个角度来实现系统之间</a:t>
            </a:r>
            <a:r>
              <a:rPr lang="zh-CN" altLang="en-US"/>
              <a:t>的</a:t>
            </a:r>
            <a:endParaRPr lang="zh-CN" altLang="en-US"/>
          </a:p>
          <a:p>
            <a:pPr indent="0">
              <a:buFont typeface="Wingdings" panose="05000000000000000000" charset="0"/>
              <a:buNone/>
            </a:pPr>
            <a:r>
              <a:rPr lang="zh-CN" altLang="en-US"/>
              <a:t> </a:t>
            </a:r>
            <a:r>
              <a:rPr lang="en-US" altLang="zh-CN"/>
              <a:t> </a:t>
            </a:r>
            <a:r>
              <a:rPr lang="zh-CN" altLang="en-US"/>
              <a:t>整合。</a:t>
            </a:r>
            <a:endParaRPr lang="zh-CN" altLang="en-US"/>
          </a:p>
        </p:txBody>
      </p:sp>
      <p:sp>
        <p:nvSpPr>
          <p:cNvPr id="9" name="文本框 8"/>
          <p:cNvSpPr txBox="1"/>
          <p:nvPr/>
        </p:nvSpPr>
        <p:spPr>
          <a:xfrm>
            <a:off x="659765" y="3669665"/>
            <a:ext cx="10873105" cy="1260475"/>
          </a:xfrm>
          <a:prstGeom prst="rect">
            <a:avLst/>
          </a:prstGeom>
          <a:noFill/>
        </p:spPr>
        <p:txBody>
          <a:bodyPr wrap="square" rtlCol="0">
            <a:spAutoFit/>
          </a:bodyPr>
          <a:p>
            <a:pPr algn="l"/>
            <a:endParaRPr lang="zh-CN" altLang="en-US" sz="2000"/>
          </a:p>
          <a:p>
            <a:pPr algn="l"/>
            <a:r>
              <a:rPr lang="zh-CN" altLang="en-US" sz="2000"/>
              <a:t>目标：</a:t>
            </a:r>
            <a:endParaRPr lang="zh-CN" altLang="en-US" sz="2000"/>
          </a:p>
          <a:p>
            <a:pPr marL="285750" indent="-285750" algn="l">
              <a:buFont typeface="Wingdings" panose="05000000000000000000" charset="0"/>
              <a:buChar char=""/>
            </a:pPr>
            <a:r>
              <a:rPr lang="zh-CN" altLang="en-US">
                <a:sym typeface="+mn-ea"/>
              </a:rPr>
              <a:t>通过系统集成的方式，实现统一的组织机构权限管理、身份认证授权、单点登录、门户页面集成、数据共享与</a:t>
            </a:r>
            <a:r>
              <a:rPr lang="zh-CN" altLang="en-US">
                <a:sym typeface="+mn-ea"/>
              </a:rPr>
              <a:t>整合。</a:t>
            </a:r>
            <a:endParaRPr lang="zh-CN" alt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452880" cy="398780"/>
          </a:xfrm>
          <a:prstGeom prst="rect">
            <a:avLst/>
          </a:prstGeom>
          <a:noFill/>
        </p:spPr>
        <p:txBody>
          <a:bodyPr wrap="none" rtlCol="0">
            <a:spAutoFit/>
          </a:bodyPr>
          <a:p>
            <a:r>
              <a:rPr lang="en-US" altLang="zh-CN" sz="2000"/>
              <a:t>1.</a:t>
            </a:r>
            <a:r>
              <a:rPr lang="zh-CN" altLang="en-US" sz="2000"/>
              <a:t>单点登录</a:t>
            </a:r>
            <a:endParaRPr lang="zh-CN" altLang="en-US" sz="2000"/>
          </a:p>
        </p:txBody>
      </p:sp>
      <p:sp>
        <p:nvSpPr>
          <p:cNvPr id="6" name="圆角矩形 5"/>
          <p:cNvSpPr/>
          <p:nvPr/>
        </p:nvSpPr>
        <p:spPr>
          <a:xfrm>
            <a:off x="114744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用户</a:t>
            </a:r>
            <a:endParaRPr lang="zh-CN" altLang="en-US" sz="1600"/>
          </a:p>
        </p:txBody>
      </p:sp>
      <p:sp>
        <p:nvSpPr>
          <p:cNvPr id="8" name="六边形 7"/>
          <p:cNvSpPr/>
          <p:nvPr/>
        </p:nvSpPr>
        <p:spPr>
          <a:xfrm>
            <a:off x="422338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雪季</a:t>
            </a:r>
            <a:r>
              <a:rPr lang="zh-CN" altLang="en-US" sz="1600"/>
              <a:t>系统</a:t>
            </a:r>
            <a:endParaRPr lang="zh-CN" altLang="en-US" sz="1600"/>
          </a:p>
        </p:txBody>
      </p:sp>
      <p:sp>
        <p:nvSpPr>
          <p:cNvPr id="10" name="六边形 9"/>
          <p:cNvSpPr/>
          <p:nvPr/>
        </p:nvSpPr>
        <p:spPr>
          <a:xfrm>
            <a:off x="661733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非雪季</a:t>
            </a:r>
            <a:r>
              <a:rPr lang="zh-CN" altLang="en-US" sz="1600"/>
              <a:t>系统</a:t>
            </a:r>
            <a:endParaRPr lang="zh-CN" altLang="en-US" sz="1600"/>
          </a:p>
        </p:txBody>
      </p:sp>
      <p:sp>
        <p:nvSpPr>
          <p:cNvPr id="11" name="流程图: 过程 10"/>
          <p:cNvSpPr/>
          <p:nvPr/>
        </p:nvSpPr>
        <p:spPr>
          <a:xfrm>
            <a:off x="3331845" y="2413000"/>
            <a:ext cx="5417820" cy="2422525"/>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2" name="矩形 11"/>
          <p:cNvSpPr/>
          <p:nvPr/>
        </p:nvSpPr>
        <p:spPr>
          <a:xfrm>
            <a:off x="359473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门户</a:t>
            </a:r>
            <a:r>
              <a:rPr lang="en-US" altLang="zh-CN" sz="1600"/>
              <a:t>/</a:t>
            </a:r>
            <a:r>
              <a:rPr lang="zh-CN" altLang="en-US" sz="1600"/>
              <a:t>认证</a:t>
            </a:r>
            <a:r>
              <a:rPr lang="zh-CN" altLang="en-US" sz="1600"/>
              <a:t>系统</a:t>
            </a:r>
            <a:endParaRPr lang="zh-CN" altLang="en-US" sz="1600"/>
          </a:p>
        </p:txBody>
      </p:sp>
      <p:sp>
        <p:nvSpPr>
          <p:cNvPr id="13" name="圆角矩形 12"/>
          <p:cNvSpPr/>
          <p:nvPr/>
        </p:nvSpPr>
        <p:spPr>
          <a:xfrm>
            <a:off x="975169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管理员</a:t>
            </a:r>
            <a:endParaRPr lang="zh-CN" altLang="en-US" sz="1600"/>
          </a:p>
        </p:txBody>
      </p:sp>
      <p:sp>
        <p:nvSpPr>
          <p:cNvPr id="14" name="矩形 13"/>
          <p:cNvSpPr/>
          <p:nvPr/>
        </p:nvSpPr>
        <p:spPr>
          <a:xfrm>
            <a:off x="4778375" y="2552700"/>
            <a:ext cx="2519045"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统一身份认证</a:t>
            </a:r>
            <a:r>
              <a:rPr lang="zh-CN" altLang="en-US" sz="1600"/>
              <a:t>系统</a:t>
            </a:r>
            <a:endParaRPr lang="zh-CN" altLang="en-US" sz="1600"/>
          </a:p>
        </p:txBody>
      </p:sp>
      <p:sp>
        <p:nvSpPr>
          <p:cNvPr id="15" name="矩形 14"/>
          <p:cNvSpPr/>
          <p:nvPr/>
        </p:nvSpPr>
        <p:spPr>
          <a:xfrm>
            <a:off x="792416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用户授权</a:t>
            </a:r>
            <a:r>
              <a:rPr lang="zh-CN" altLang="en-US" sz="1600"/>
              <a:t>管理</a:t>
            </a:r>
            <a:endParaRPr lang="zh-CN" altLang="en-US" sz="1600"/>
          </a:p>
        </p:txBody>
      </p:sp>
      <p:sp>
        <p:nvSpPr>
          <p:cNvPr id="16" name="流程图: 可选过程 15"/>
          <p:cNvSpPr/>
          <p:nvPr/>
        </p:nvSpPr>
        <p:spPr>
          <a:xfrm>
            <a:off x="4493895" y="3944620"/>
            <a:ext cx="12655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认证</a:t>
            </a:r>
            <a:r>
              <a:rPr lang="zh-CN" altLang="en-US" sz="1600"/>
              <a:t>管理</a:t>
            </a:r>
            <a:endParaRPr lang="zh-CN" altLang="en-US" sz="1600"/>
          </a:p>
        </p:txBody>
      </p:sp>
      <p:sp>
        <p:nvSpPr>
          <p:cNvPr id="17" name="流程图: 可选过程 16"/>
          <p:cNvSpPr/>
          <p:nvPr/>
        </p:nvSpPr>
        <p:spPr>
          <a:xfrm>
            <a:off x="5959475" y="3944620"/>
            <a:ext cx="16211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单点登录</a:t>
            </a:r>
            <a:r>
              <a:rPr lang="zh-CN" altLang="en-US" sz="1600"/>
              <a:t>管理</a:t>
            </a:r>
            <a:endParaRPr lang="zh-CN" altLang="en-US" sz="1600"/>
          </a:p>
        </p:txBody>
      </p:sp>
      <p:sp>
        <p:nvSpPr>
          <p:cNvPr id="18" name="圆柱形 17"/>
          <p:cNvSpPr/>
          <p:nvPr/>
        </p:nvSpPr>
        <p:spPr>
          <a:xfrm>
            <a:off x="452628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组织</a:t>
            </a:r>
            <a:r>
              <a:rPr lang="zh-CN" altLang="en-US" sz="1600"/>
              <a:t>结构</a:t>
            </a:r>
            <a:endParaRPr lang="zh-CN" altLang="en-US" sz="1600"/>
          </a:p>
        </p:txBody>
      </p:sp>
      <p:sp>
        <p:nvSpPr>
          <p:cNvPr id="19" name="圆柱形 18"/>
          <p:cNvSpPr/>
          <p:nvPr/>
        </p:nvSpPr>
        <p:spPr>
          <a:xfrm>
            <a:off x="5633085"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访问</a:t>
            </a:r>
            <a:r>
              <a:rPr lang="zh-CN" altLang="en-US" sz="1600"/>
              <a:t>控制</a:t>
            </a:r>
            <a:endParaRPr lang="zh-CN" altLang="en-US" sz="1600"/>
          </a:p>
        </p:txBody>
      </p:sp>
      <p:sp>
        <p:nvSpPr>
          <p:cNvPr id="20" name="圆柱形 19"/>
          <p:cNvSpPr/>
          <p:nvPr/>
        </p:nvSpPr>
        <p:spPr>
          <a:xfrm>
            <a:off x="673989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日志</a:t>
            </a:r>
            <a:endParaRPr lang="zh-CN" altLang="en-US" sz="1600"/>
          </a:p>
        </p:txBody>
      </p:sp>
      <p:cxnSp>
        <p:nvCxnSpPr>
          <p:cNvPr id="22" name="直接箭头连接符 21"/>
          <p:cNvCxnSpPr>
            <a:endCxn id="16" idx="1"/>
          </p:cNvCxnSpPr>
          <p:nvPr/>
        </p:nvCxnSpPr>
        <p:spPr>
          <a:xfrm>
            <a:off x="4136390" y="4250690"/>
            <a:ext cx="35750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2"/>
          </p:cNvCxnSpPr>
          <p:nvPr/>
        </p:nvCxnSpPr>
        <p:spPr>
          <a:xfrm>
            <a:off x="3847465" y="4556125"/>
            <a:ext cx="610235" cy="6635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0" idx="4"/>
          </p:cNvCxnSpPr>
          <p:nvPr/>
        </p:nvCxnSpPr>
        <p:spPr>
          <a:xfrm>
            <a:off x="3916680" y="4591050"/>
            <a:ext cx="2929255" cy="6432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2"/>
            <a:endCxn id="10" idx="4"/>
          </p:cNvCxnSpPr>
          <p:nvPr/>
        </p:nvCxnSpPr>
        <p:spPr>
          <a:xfrm>
            <a:off x="6770370" y="4556125"/>
            <a:ext cx="75565" cy="678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5087620" y="4591050"/>
            <a:ext cx="1682750" cy="6286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6" idx="3"/>
            <a:endCxn id="12" idx="1"/>
          </p:cNvCxnSpPr>
          <p:nvPr/>
        </p:nvCxnSpPr>
        <p:spPr>
          <a:xfrm flipV="1">
            <a:off x="2061845" y="3623945"/>
            <a:ext cx="153289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5" idx="3"/>
            <a:endCxn id="13" idx="1"/>
          </p:cNvCxnSpPr>
          <p:nvPr/>
        </p:nvCxnSpPr>
        <p:spPr>
          <a:xfrm>
            <a:off x="8429625" y="3623945"/>
            <a:ext cx="132207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061845" y="3713480"/>
            <a:ext cx="1264920" cy="337185"/>
          </a:xfrm>
          <a:prstGeom prst="rect">
            <a:avLst/>
          </a:prstGeom>
          <a:noFill/>
        </p:spPr>
        <p:txBody>
          <a:bodyPr wrap="square" rtlCol="0">
            <a:spAutoFit/>
          </a:bodyPr>
          <a:p>
            <a:r>
              <a:rPr lang="zh-CN" altLang="en-US" sz="1600"/>
              <a:t>口令</a:t>
            </a:r>
            <a:r>
              <a:rPr lang="en-US" altLang="zh-CN" sz="1600"/>
              <a:t>/</a:t>
            </a:r>
            <a:r>
              <a:rPr lang="zh-CN" altLang="en-US" sz="1600"/>
              <a:t>证书</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960880" cy="398780"/>
          </a:xfrm>
          <a:prstGeom prst="rect">
            <a:avLst/>
          </a:prstGeom>
          <a:noFill/>
        </p:spPr>
        <p:txBody>
          <a:bodyPr wrap="none" rtlCol="0">
            <a:spAutoFit/>
          </a:bodyPr>
          <a:p>
            <a:r>
              <a:rPr lang="en-US" altLang="zh-CN" sz="2000"/>
              <a:t>2.</a:t>
            </a:r>
            <a:r>
              <a:rPr lang="zh-CN" altLang="en-US" sz="2000"/>
              <a:t>统一门户</a:t>
            </a:r>
            <a:r>
              <a:rPr lang="zh-CN" altLang="en-US" sz="2000"/>
              <a:t>访问</a:t>
            </a:r>
            <a:endParaRPr lang="zh-CN" altLang="en-US" sz="2000"/>
          </a:p>
        </p:txBody>
      </p:sp>
      <p:sp>
        <p:nvSpPr>
          <p:cNvPr id="21" name="圆角矩形 20"/>
          <p:cNvSpPr/>
          <p:nvPr/>
        </p:nvSpPr>
        <p:spPr>
          <a:xfrm>
            <a:off x="1050925" y="340677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系统</a:t>
            </a:r>
            <a:r>
              <a:rPr lang="zh-CN" altLang="en-US"/>
              <a:t>用户</a:t>
            </a:r>
            <a:endParaRPr lang="zh-CN" altLang="en-US"/>
          </a:p>
        </p:txBody>
      </p:sp>
      <p:sp>
        <p:nvSpPr>
          <p:cNvPr id="26" name="矩形 25"/>
          <p:cNvSpPr/>
          <p:nvPr/>
        </p:nvSpPr>
        <p:spPr>
          <a:xfrm>
            <a:off x="2929890" y="2338070"/>
            <a:ext cx="7099300" cy="3649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流程图: 过程 30"/>
          <p:cNvSpPr/>
          <p:nvPr/>
        </p:nvSpPr>
        <p:spPr>
          <a:xfrm>
            <a:off x="3375660" y="3582035"/>
            <a:ext cx="620776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统一</a:t>
            </a:r>
            <a:r>
              <a:rPr lang="zh-CN" altLang="en-US"/>
              <a:t>门户</a:t>
            </a:r>
            <a:endParaRPr lang="zh-CN" altLang="en-US"/>
          </a:p>
        </p:txBody>
      </p:sp>
      <p:sp>
        <p:nvSpPr>
          <p:cNvPr id="32" name="六边形 31"/>
          <p:cNvSpPr/>
          <p:nvPr/>
        </p:nvSpPr>
        <p:spPr>
          <a:xfrm>
            <a:off x="4340860"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a:t>
            </a:r>
            <a:r>
              <a:rPr lang="zh-CN" altLang="en-US"/>
              <a:t>系统</a:t>
            </a:r>
            <a:endParaRPr lang="zh-CN" altLang="en-US"/>
          </a:p>
        </p:txBody>
      </p:sp>
      <p:sp>
        <p:nvSpPr>
          <p:cNvPr id="33" name="六边形 32"/>
          <p:cNvSpPr/>
          <p:nvPr/>
        </p:nvSpPr>
        <p:spPr>
          <a:xfrm>
            <a:off x="7105015"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非雪季</a:t>
            </a:r>
            <a:r>
              <a:rPr lang="zh-CN" altLang="en-US"/>
              <a:t>系统</a:t>
            </a:r>
            <a:endParaRPr lang="zh-CN" altLang="en-US"/>
          </a:p>
        </p:txBody>
      </p:sp>
      <p:cxnSp>
        <p:nvCxnSpPr>
          <p:cNvPr id="34" name="直接箭头连接符 33"/>
          <p:cNvCxnSpPr/>
          <p:nvPr/>
        </p:nvCxnSpPr>
        <p:spPr>
          <a:xfrm>
            <a:off x="4852670" y="421068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616190" y="423989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7" name="流程图: 可选过程 36"/>
          <p:cNvSpPr/>
          <p:nvPr/>
        </p:nvSpPr>
        <p:spPr>
          <a:xfrm>
            <a:off x="3492500"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雪季订单</a:t>
            </a:r>
            <a:r>
              <a:rPr lang="zh-CN" altLang="en-US"/>
              <a:t>数据</a:t>
            </a:r>
            <a:endParaRPr lang="zh-CN" altLang="en-US"/>
          </a:p>
        </p:txBody>
      </p:sp>
      <p:sp>
        <p:nvSpPr>
          <p:cNvPr id="39" name="流程图: 可选过程 38"/>
          <p:cNvSpPr/>
          <p:nvPr/>
        </p:nvSpPr>
        <p:spPr>
          <a:xfrm>
            <a:off x="5051425"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活动报名</a:t>
            </a:r>
            <a:r>
              <a:rPr lang="zh-CN" altLang="en-US"/>
              <a:t>数据</a:t>
            </a:r>
            <a:endParaRPr lang="zh-CN" altLang="en-US"/>
          </a:p>
        </p:txBody>
      </p:sp>
      <p:sp>
        <p:nvSpPr>
          <p:cNvPr id="40" name="流程图: 可选过程 39"/>
          <p:cNvSpPr/>
          <p:nvPr/>
        </p:nvSpPr>
        <p:spPr>
          <a:xfrm>
            <a:off x="661035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场地预约</a:t>
            </a:r>
            <a:r>
              <a:rPr lang="zh-CN" altLang="en-US"/>
              <a:t>数据</a:t>
            </a:r>
            <a:endParaRPr lang="zh-CN" altLang="en-US"/>
          </a:p>
        </p:txBody>
      </p:sp>
      <p:sp>
        <p:nvSpPr>
          <p:cNvPr id="41" name="流程图: 可选过程 40"/>
          <p:cNvSpPr/>
          <p:nvPr/>
        </p:nvSpPr>
        <p:spPr>
          <a:xfrm>
            <a:off x="822452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其他业务</a:t>
            </a:r>
            <a:r>
              <a:rPr lang="zh-CN" altLang="en-US"/>
              <a:t>数据</a:t>
            </a:r>
            <a:endParaRPr lang="zh-CN" altLang="en-US"/>
          </a:p>
        </p:txBody>
      </p:sp>
      <p:cxnSp>
        <p:nvCxnSpPr>
          <p:cNvPr id="42" name="直接箭头连接符 41"/>
          <p:cNvCxnSpPr>
            <a:stCxn id="21" idx="3"/>
            <a:endCxn id="31" idx="1"/>
          </p:cNvCxnSpPr>
          <p:nvPr/>
        </p:nvCxnSpPr>
        <p:spPr>
          <a:xfrm>
            <a:off x="1965325" y="3863975"/>
            <a:ext cx="1410335" cy="241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7" idx="2"/>
          </p:cNvCxnSpPr>
          <p:nvPr/>
        </p:nvCxnSpPr>
        <p:spPr>
          <a:xfrm flipH="1" flipV="1">
            <a:off x="4106545" y="3258185"/>
            <a:ext cx="241363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39" idx="2"/>
          </p:cNvCxnSpPr>
          <p:nvPr/>
        </p:nvCxnSpPr>
        <p:spPr>
          <a:xfrm flipH="1" flipV="1">
            <a:off x="5665470" y="3258185"/>
            <a:ext cx="795655" cy="294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1" idx="0"/>
            <a:endCxn id="40" idx="2"/>
          </p:cNvCxnSpPr>
          <p:nvPr/>
        </p:nvCxnSpPr>
        <p:spPr>
          <a:xfrm flipV="1">
            <a:off x="6479540" y="3258185"/>
            <a:ext cx="744220"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41" idx="2"/>
          </p:cNvCxnSpPr>
          <p:nvPr/>
        </p:nvCxnSpPr>
        <p:spPr>
          <a:xfrm flipV="1">
            <a:off x="6519545" y="3258185"/>
            <a:ext cx="2318385"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7" name="文本框 6"/>
          <p:cNvSpPr txBox="1"/>
          <p:nvPr/>
        </p:nvSpPr>
        <p:spPr>
          <a:xfrm>
            <a:off x="976630" y="1520190"/>
            <a:ext cx="1960245" cy="368300"/>
          </a:xfrm>
          <a:prstGeom prst="rect">
            <a:avLst/>
          </a:prstGeom>
          <a:noFill/>
        </p:spPr>
        <p:txBody>
          <a:bodyPr wrap="square" rtlCol="0">
            <a:spAutoFit/>
          </a:bodyPr>
          <a:p>
            <a:r>
              <a:rPr lang="en-US" altLang="zh-CN"/>
              <a:t>3.</a:t>
            </a:r>
            <a:r>
              <a:rPr lang="zh-CN" altLang="en-US"/>
              <a:t>统一用户</a:t>
            </a:r>
            <a:r>
              <a:rPr lang="zh-CN" altLang="en-US"/>
              <a:t>体系</a:t>
            </a:r>
            <a:endParaRPr lang="zh-CN" altLang="en-US"/>
          </a:p>
        </p:txBody>
      </p:sp>
      <p:sp>
        <p:nvSpPr>
          <p:cNvPr id="6" name="流程图: 过程 5"/>
          <p:cNvSpPr/>
          <p:nvPr/>
        </p:nvSpPr>
        <p:spPr>
          <a:xfrm>
            <a:off x="2425700" y="270510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某用户雪季消费</a:t>
            </a:r>
            <a:r>
              <a:rPr lang="zh-CN" altLang="en-US" sz="1600"/>
              <a:t>数据</a:t>
            </a:r>
            <a:endParaRPr lang="zh-CN" altLang="en-US" sz="1600"/>
          </a:p>
        </p:txBody>
      </p:sp>
      <p:sp>
        <p:nvSpPr>
          <p:cNvPr id="8" name="流程图: 过程 7"/>
          <p:cNvSpPr/>
          <p:nvPr/>
        </p:nvSpPr>
        <p:spPr>
          <a:xfrm>
            <a:off x="2425700" y="422529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某用户非雪季消费</a:t>
            </a:r>
            <a:r>
              <a:rPr lang="zh-CN" altLang="en-US" sz="1600"/>
              <a:t>数据</a:t>
            </a:r>
            <a:endParaRPr lang="zh-CN" altLang="en-US" sz="1600"/>
          </a:p>
        </p:txBody>
      </p:sp>
      <p:sp>
        <p:nvSpPr>
          <p:cNvPr id="10" name="流程图: 过程 9"/>
          <p:cNvSpPr/>
          <p:nvPr/>
        </p:nvSpPr>
        <p:spPr>
          <a:xfrm>
            <a:off x="4735830" y="2383155"/>
            <a:ext cx="535305" cy="28778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数据汇总</a:t>
            </a:r>
            <a:endParaRPr lang="zh-CN" altLang="en-US" sz="1600"/>
          </a:p>
          <a:p>
            <a:pPr algn="ctr"/>
            <a:r>
              <a:rPr lang="en-US" altLang="zh-CN" sz="1600"/>
              <a:t>/</a:t>
            </a:r>
            <a:endParaRPr lang="en-US" altLang="zh-CN" sz="1600"/>
          </a:p>
          <a:p>
            <a:pPr algn="ctr"/>
            <a:r>
              <a:rPr lang="zh-CN" altLang="en-US" sz="1600"/>
              <a:t>分析</a:t>
            </a:r>
            <a:endParaRPr lang="zh-CN" altLang="en-US" sz="1600"/>
          </a:p>
        </p:txBody>
      </p:sp>
      <p:cxnSp>
        <p:nvCxnSpPr>
          <p:cNvPr id="11" name="直接箭头连接符 10"/>
          <p:cNvCxnSpPr>
            <a:stCxn id="6" idx="3"/>
          </p:cNvCxnSpPr>
          <p:nvPr/>
        </p:nvCxnSpPr>
        <p:spPr>
          <a:xfrm>
            <a:off x="3785870" y="3011170"/>
            <a:ext cx="9645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p:cNvCxnSpPr>
          <p:nvPr/>
        </p:nvCxnSpPr>
        <p:spPr>
          <a:xfrm>
            <a:off x="3785870" y="4531360"/>
            <a:ext cx="9791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流程图: 可选过程 12"/>
          <p:cNvSpPr/>
          <p:nvPr/>
        </p:nvSpPr>
        <p:spPr>
          <a:xfrm>
            <a:off x="6431915" y="3516630"/>
            <a:ext cx="120650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生成用户</a:t>
            </a:r>
            <a:r>
              <a:rPr lang="zh-CN" altLang="en-US" sz="1600"/>
              <a:t>画像</a:t>
            </a:r>
            <a:endParaRPr lang="zh-CN" altLang="en-US" sz="1600"/>
          </a:p>
        </p:txBody>
      </p:sp>
      <p:cxnSp>
        <p:nvCxnSpPr>
          <p:cNvPr id="14" name="直接箭头连接符 13"/>
          <p:cNvCxnSpPr>
            <a:stCxn id="10" idx="3"/>
          </p:cNvCxnSpPr>
          <p:nvPr/>
        </p:nvCxnSpPr>
        <p:spPr>
          <a:xfrm>
            <a:off x="5271135" y="3822065"/>
            <a:ext cx="1087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8799195" y="3560445"/>
            <a:ext cx="1088390" cy="52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二次</a:t>
            </a:r>
            <a:r>
              <a:rPr lang="zh-CN" altLang="en-US" sz="1600"/>
              <a:t>营销</a:t>
            </a:r>
            <a:endParaRPr lang="zh-CN" altLang="en-US" sz="1600"/>
          </a:p>
        </p:txBody>
      </p:sp>
      <p:cxnSp>
        <p:nvCxnSpPr>
          <p:cNvPr id="16" name="直接箭头连接符 15"/>
          <p:cNvCxnSpPr>
            <a:stCxn id="13" idx="3"/>
            <a:endCxn id="15" idx="1"/>
          </p:cNvCxnSpPr>
          <p:nvPr/>
        </p:nvCxnSpPr>
        <p:spPr>
          <a:xfrm flipV="1">
            <a:off x="7638415" y="3822065"/>
            <a:ext cx="116078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20957" cy="523220"/>
          </a:xfrm>
          <a:prstGeom prst="rect">
            <a:avLst/>
          </a:prstGeom>
          <a:noFill/>
        </p:spPr>
        <p:txBody>
          <a:bodyPr wrap="none" rtlCol="0">
            <a:spAutoFit/>
          </a:bodyPr>
          <a:lstStyle/>
          <a:p>
            <a:r>
              <a:rPr kumimoji="1" lang="zh-CN" altLang="en-US" sz="2800" b="1" dirty="0">
                <a:solidFill>
                  <a:srgbClr val="0046A0"/>
                </a:solidFill>
              </a:rPr>
              <a:t>系统实施</a:t>
            </a:r>
            <a:endParaRPr kumimoji="1" lang="zh-CN" altLang="en-US" sz="2800" b="1" dirty="0">
              <a:solidFill>
                <a:srgbClr val="0046A0"/>
              </a:solidFill>
            </a:endParaRPr>
          </a:p>
        </p:txBody>
      </p:sp>
      <p:grpSp>
        <p:nvGrpSpPr>
          <p:cNvPr id="17" name="组合 16"/>
          <p:cNvGrpSpPr/>
          <p:nvPr/>
        </p:nvGrpSpPr>
        <p:grpSpPr>
          <a:xfrm>
            <a:off x="717782" y="1364102"/>
            <a:ext cx="11094540" cy="4677954"/>
            <a:chOff x="74203" y="1171302"/>
            <a:chExt cx="11997147" cy="5058533"/>
          </a:xfrm>
          <a:solidFill>
            <a:schemeClr val="accent1">
              <a:lumMod val="40000"/>
              <a:lumOff val="60000"/>
            </a:schemeClr>
          </a:solidFill>
        </p:grpSpPr>
        <p:sp>
          <p:nvSpPr>
            <p:cNvPr id="18" name="object 4"/>
            <p:cNvSpPr/>
            <p:nvPr/>
          </p:nvSpPr>
          <p:spPr>
            <a:xfrm>
              <a:off x="5637407" y="1172219"/>
              <a:ext cx="6433943" cy="5057616"/>
            </a:xfrm>
            <a:custGeom>
              <a:avLst/>
              <a:gdLst/>
              <a:ahLst/>
              <a:cxnLst/>
              <a:rect l="l" t="t" r="r" b="b"/>
              <a:pathLst>
                <a:path w="6480175" h="4531360">
                  <a:moveTo>
                    <a:pt x="0" y="0"/>
                  </a:moveTo>
                  <a:lnTo>
                    <a:pt x="300725" y="848366"/>
                  </a:lnTo>
                  <a:lnTo>
                    <a:pt x="358875" y="1013243"/>
                  </a:lnTo>
                  <a:lnTo>
                    <a:pt x="383157" y="1082586"/>
                  </a:lnTo>
                  <a:lnTo>
                    <a:pt x="398919" y="1128478"/>
                  </a:lnTo>
                  <a:lnTo>
                    <a:pt x="402634" y="1141423"/>
                  </a:lnTo>
                  <a:lnTo>
                    <a:pt x="402743" y="1142226"/>
                  </a:lnTo>
                  <a:lnTo>
                    <a:pt x="417209" y="1186264"/>
                  </a:lnTo>
                  <a:lnTo>
                    <a:pt x="431503" y="1227597"/>
                  </a:lnTo>
                  <a:lnTo>
                    <a:pt x="462034" y="1315021"/>
                  </a:lnTo>
                  <a:lnTo>
                    <a:pt x="516058" y="1468783"/>
                  </a:lnTo>
                  <a:lnTo>
                    <a:pt x="798956" y="2269616"/>
                  </a:lnTo>
                  <a:lnTo>
                    <a:pt x="469817" y="3221902"/>
                  </a:lnTo>
                  <a:lnTo>
                    <a:pt x="327192" y="3632248"/>
                  </a:lnTo>
                  <a:lnTo>
                    <a:pt x="269203" y="3797957"/>
                  </a:lnTo>
                  <a:lnTo>
                    <a:pt x="246292" y="3863058"/>
                  </a:lnTo>
                  <a:lnTo>
                    <a:pt x="226732" y="3918384"/>
                  </a:lnTo>
                  <a:lnTo>
                    <a:pt x="209994" y="3965476"/>
                  </a:lnTo>
                  <a:lnTo>
                    <a:pt x="195548" y="4005879"/>
                  </a:lnTo>
                  <a:lnTo>
                    <a:pt x="178940" y="4052012"/>
                  </a:lnTo>
                  <a:lnTo>
                    <a:pt x="131466" y="4182993"/>
                  </a:lnTo>
                  <a:lnTo>
                    <a:pt x="114197" y="4231070"/>
                  </a:lnTo>
                  <a:lnTo>
                    <a:pt x="99053" y="4273531"/>
                  </a:lnTo>
                  <a:lnTo>
                    <a:pt x="81440" y="4323197"/>
                  </a:lnTo>
                  <a:lnTo>
                    <a:pt x="60831" y="4381609"/>
                  </a:lnTo>
                  <a:lnTo>
                    <a:pt x="36697" y="4450313"/>
                  </a:lnTo>
                  <a:lnTo>
                    <a:pt x="8509" y="4530852"/>
                  </a:lnTo>
                  <a:lnTo>
                    <a:pt x="6480047" y="4530852"/>
                  </a:lnTo>
                  <a:lnTo>
                    <a:pt x="6480047" y="8508"/>
                  </a:lnTo>
                  <a:lnTo>
                    <a:pt x="0" y="0"/>
                  </a:lnTo>
                  <a:close/>
                </a:path>
              </a:pathLst>
            </a:custGeom>
            <a:grp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19" name="object 3"/>
            <p:cNvSpPr/>
            <p:nvPr/>
          </p:nvSpPr>
          <p:spPr>
            <a:xfrm>
              <a:off x="74203" y="1171302"/>
              <a:ext cx="6078947" cy="5057616"/>
            </a:xfrm>
            <a:custGeom>
              <a:avLst/>
              <a:gdLst/>
              <a:ahLst/>
              <a:cxnLst/>
              <a:rect l="l" t="t" r="r" b="b"/>
              <a:pathLst>
                <a:path w="5960745" h="4521835">
                  <a:moveTo>
                    <a:pt x="5214239" y="0"/>
                  </a:moveTo>
                  <a:lnTo>
                    <a:pt x="0" y="0"/>
                  </a:lnTo>
                  <a:lnTo>
                    <a:pt x="0" y="4521708"/>
                  </a:lnTo>
                  <a:lnTo>
                    <a:pt x="5214239" y="4521708"/>
                  </a:lnTo>
                  <a:lnTo>
                    <a:pt x="5960364" y="2260854"/>
                  </a:lnTo>
                  <a:lnTo>
                    <a:pt x="5214239" y="0"/>
                  </a:lnTo>
                  <a:close/>
                </a:path>
              </a:pathLst>
            </a:custGeom>
            <a:grpFill/>
            <a:ln>
              <a:solidFill>
                <a:schemeClr val="bg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0" name="文本框 19"/>
            <p:cNvSpPr txBox="1"/>
            <p:nvPr/>
          </p:nvSpPr>
          <p:spPr>
            <a:xfrm>
              <a:off x="865674" y="1299863"/>
              <a:ext cx="3499003"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系统建设</a:t>
              </a:r>
              <a:endPar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1" name="直接连接符 20"/>
            <p:cNvCxnSpPr/>
            <p:nvPr/>
          </p:nvCxnSpPr>
          <p:spPr>
            <a:xfrm>
              <a:off x="623256"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iconfont-1191-866885"/>
            <p:cNvSpPr>
              <a:spLocks noChangeAspect="1"/>
            </p:cNvSpPr>
            <p:nvPr/>
          </p:nvSpPr>
          <p:spPr bwMode="auto">
            <a:xfrm>
              <a:off x="462726"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3" name="文本框 22"/>
            <p:cNvSpPr txBox="1"/>
            <p:nvPr/>
          </p:nvSpPr>
          <p:spPr>
            <a:xfrm>
              <a:off x="6863362" y="1272580"/>
              <a:ext cx="3461385"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接口对接</a:t>
              </a:r>
              <a:endPar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4" name="直接连接符 23"/>
            <p:cNvCxnSpPr/>
            <p:nvPr/>
          </p:nvCxnSpPr>
          <p:spPr>
            <a:xfrm>
              <a:off x="6863362"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iconfont-1191-866885"/>
            <p:cNvSpPr>
              <a:spLocks noChangeAspect="1"/>
            </p:cNvSpPr>
            <p:nvPr/>
          </p:nvSpPr>
          <p:spPr bwMode="auto">
            <a:xfrm>
              <a:off x="6365765"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grpSp>
      <p:sp>
        <p:nvSpPr>
          <p:cNvPr id="26" name="文本框 25"/>
          <p:cNvSpPr txBox="1"/>
          <p:nvPr/>
        </p:nvSpPr>
        <p:spPr>
          <a:xfrm>
            <a:off x="885010" y="2352521"/>
            <a:ext cx="4977428" cy="3046095"/>
          </a:xfrm>
          <a:prstGeom prst="rect">
            <a:avLst/>
          </a:prstGeom>
          <a:noFill/>
        </p:spPr>
        <p:txBody>
          <a:bodyPr wrap="square">
            <a:spAutoFit/>
          </a:bodyPr>
          <a:lstStyle/>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未来系统基于</a:t>
            </a:r>
            <a:r>
              <a:rPr lang="en-US" altLang="zh-CN" sz="1600" dirty="0" err="1">
                <a:solidFill>
                  <a:schemeClr val="tx1"/>
                </a:solidFill>
                <a:latin typeface="Calibri"/>
              </a:rPr>
              <a:t>.Net</a:t>
            </a:r>
            <a:r>
              <a:rPr lang="zh-CN" altLang="en-US" sz="1600" dirty="0">
                <a:solidFill>
                  <a:schemeClr val="tx1"/>
                </a:solidFill>
                <a:latin typeface="Calibri"/>
              </a:rPr>
              <a:t>、</a:t>
            </a:r>
            <a:r>
              <a:rPr lang="en-US" altLang="zh-CN" sz="1600" dirty="0">
                <a:solidFill>
                  <a:schemeClr val="tx1"/>
                </a:solidFill>
                <a:latin typeface="Calibri"/>
              </a:rPr>
              <a:t>Java </a:t>
            </a:r>
            <a:r>
              <a:rPr lang="en-US" altLang="zh-CN" sz="1600" dirty="0" err="1">
                <a:solidFill>
                  <a:schemeClr val="tx1"/>
                </a:solidFill>
                <a:latin typeface="Calibri"/>
              </a:rPr>
              <a:t>SpringBoot</a:t>
            </a:r>
            <a:r>
              <a:rPr lang="zh-CN" altLang="en-US" sz="1600" dirty="0">
                <a:solidFill>
                  <a:schemeClr val="tx1"/>
                </a:solidFill>
                <a:latin typeface="Calibri"/>
              </a:rPr>
              <a:t>、</a:t>
            </a:r>
            <a:r>
              <a:rPr lang="en-US" altLang="zh-CN" sz="1600" dirty="0" err="1">
                <a:solidFill>
                  <a:schemeClr val="tx1"/>
                </a:solidFill>
                <a:latin typeface="Calibri"/>
              </a:rPr>
              <a:t>Vue</a:t>
            </a:r>
            <a:r>
              <a:rPr lang="zh-CN" altLang="en-US" sz="1600" dirty="0">
                <a:solidFill>
                  <a:schemeClr val="tx1"/>
                </a:solidFill>
                <a:latin typeface="Calibri"/>
              </a:rPr>
              <a:t>、</a:t>
            </a:r>
            <a:r>
              <a:rPr lang="en-US" altLang="zh-CN" sz="1600" dirty="0" err="1">
                <a:solidFill>
                  <a:schemeClr val="tx1"/>
                </a:solidFill>
                <a:latin typeface="Calibri"/>
              </a:rPr>
              <a:t>Uniapp</a:t>
            </a:r>
            <a:r>
              <a:rPr lang="zh-CN" altLang="en-US" sz="1600" dirty="0">
                <a:solidFill>
                  <a:schemeClr val="tx1"/>
                </a:solidFill>
                <a:latin typeface="Calibri"/>
              </a:rPr>
              <a:t>等主流框架开发，前后端分离，方便后续迭代升级。</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lang="zh-CN" altLang="en-US"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接口采用</a:t>
            </a:r>
            <a:r>
              <a:rPr lang="en-US" altLang="zh-CN" sz="1600" dirty="0">
                <a:solidFill>
                  <a:schemeClr val="tx1"/>
                </a:solidFill>
                <a:latin typeface="Calibri"/>
              </a:rPr>
              <a:t>Rest</a:t>
            </a:r>
            <a:r>
              <a:rPr lang="zh-CN" altLang="en-US" sz="1600" dirty="0">
                <a:solidFill>
                  <a:schemeClr val="tx1"/>
                </a:solidFill>
                <a:latin typeface="Calibri"/>
              </a:rPr>
              <a:t>风格，签名机制，保障安全可靠。</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kumimoji="0" lang="en-US" altLang="zh-CN" sz="1600" b="0" i="0" u="none" strike="noStrike" kern="1200" cap="none" spc="0" normalizeH="0" baseline="0" noProof="0" dirty="0">
              <a:ln>
                <a:noFill/>
              </a:ln>
              <a:solidFill>
                <a:schemeClr val="tx1"/>
              </a:solidFill>
              <a:effectLst/>
              <a:uLnTx/>
              <a:uFillTx/>
              <a:latin typeface="Calibri"/>
              <a:ea typeface="微软雅黑"/>
              <a:cs typeface="+mn-cs"/>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底层数据存储使用</a:t>
            </a:r>
            <a:r>
              <a:rPr lang="en-US" altLang="zh-CN" sz="1600" dirty="0">
                <a:solidFill>
                  <a:schemeClr val="tx1"/>
                </a:solidFill>
                <a:latin typeface="Calibri"/>
              </a:rPr>
              <a:t>MySQL</a:t>
            </a:r>
            <a:r>
              <a:rPr lang="zh-CN" altLang="en-US" sz="1600" dirty="0">
                <a:solidFill>
                  <a:schemeClr val="tx1"/>
                </a:solidFill>
                <a:latin typeface="Calibri"/>
              </a:rPr>
              <a:t>数据库和</a:t>
            </a:r>
            <a:r>
              <a:rPr lang="en-US" altLang="zh-CN" sz="1600" dirty="0" err="1">
                <a:solidFill>
                  <a:schemeClr val="tx1"/>
                </a:solidFill>
                <a:latin typeface="Calibri"/>
              </a:rPr>
              <a:t>Redis</a:t>
            </a:r>
            <a:r>
              <a:rPr lang="zh-CN" altLang="en-US" sz="1600" dirty="0">
                <a:solidFill>
                  <a:schemeClr val="tx1"/>
                </a:solidFill>
                <a:latin typeface="Calibri"/>
              </a:rPr>
              <a:t>数据缓存，保障系统运行流畅、稳定。</a:t>
            </a:r>
            <a:endParaRPr kumimoji="0" lang="zh-CN" altLang="en-US" sz="1600" b="0" i="0" u="none" strike="noStrike" kern="1200" cap="none" spc="0" normalizeH="0" baseline="0" noProof="0" dirty="0">
              <a:ln>
                <a:noFill/>
              </a:ln>
              <a:solidFill>
                <a:schemeClr val="tx1"/>
              </a:solidFill>
              <a:effectLst/>
              <a:uLnTx/>
              <a:uFillTx/>
              <a:latin typeface="Calibri"/>
              <a:ea typeface="微软雅黑"/>
            </a:endParaRPr>
          </a:p>
        </p:txBody>
      </p:sp>
      <p:sp>
        <p:nvSpPr>
          <p:cNvPr id="27" name="文本框 26"/>
          <p:cNvSpPr txBox="1"/>
          <p:nvPr/>
        </p:nvSpPr>
        <p:spPr>
          <a:xfrm>
            <a:off x="6651057" y="1983911"/>
            <a:ext cx="4987559" cy="3538220"/>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lvl="0" indent="0">
              <a:lnSpc>
                <a:spcPct val="150000"/>
              </a:lnSpc>
              <a:buNone/>
              <a:defRPr/>
            </a:pPr>
            <a:r>
              <a:rPr lang="zh-CN" altLang="en-US" sz="1600" dirty="0">
                <a:solidFill>
                  <a:schemeClr val="tx1"/>
                </a:solidFill>
              </a:rPr>
              <a:t>系统在开发过程中还需要和雪场现有硬件设备及软件系统进行接口对接，以支持数据互联互通。包括且不限于：</a:t>
            </a:r>
            <a:endParaRPr lang="en-US" altLang="zh-CN" sz="1600" dirty="0">
              <a:solidFill>
                <a:schemeClr val="tx1"/>
              </a:solidFill>
            </a:endParaRPr>
          </a:p>
          <a:p>
            <a:pPr marL="0" lvl="0" indent="0">
              <a:lnSpc>
                <a:spcPct val="150000"/>
              </a:lnSpc>
              <a:buNone/>
              <a:defRPr/>
            </a:pPr>
            <a:endParaRPr lang="en-US" altLang="zh-CN" sz="1600" dirty="0">
              <a:solidFill>
                <a:schemeClr val="tx1"/>
              </a:solidFill>
            </a:endParaRPr>
          </a:p>
          <a:p>
            <a:pPr lvl="0">
              <a:lnSpc>
                <a:spcPct val="150000"/>
              </a:lnSpc>
              <a:defRPr/>
            </a:pPr>
            <a:r>
              <a:rPr lang="zh-CN" altLang="en-US" sz="1600" dirty="0">
                <a:solidFill>
                  <a:schemeClr val="tx1"/>
                </a:solidFill>
              </a:rPr>
              <a:t>闸机系统</a:t>
            </a:r>
            <a:endParaRPr lang="en-US" altLang="zh-CN" sz="1600" dirty="0">
              <a:solidFill>
                <a:schemeClr val="tx1"/>
              </a:solidFill>
            </a:endParaRPr>
          </a:p>
          <a:p>
            <a:pPr lvl="0">
              <a:lnSpc>
                <a:spcPct val="150000"/>
              </a:lnSpc>
              <a:defRPr/>
            </a:pPr>
            <a:r>
              <a:rPr lang="zh-CN" altLang="en-US" sz="1600" dirty="0">
                <a:solidFill>
                  <a:schemeClr val="tx1"/>
                </a:solidFill>
              </a:rPr>
              <a:t>雪季系统</a:t>
            </a:r>
            <a:endParaRPr lang="en-US" altLang="zh-CN" sz="1600" dirty="0">
              <a:solidFill>
                <a:schemeClr val="tx1"/>
              </a:solidFill>
            </a:endParaRPr>
          </a:p>
          <a:p>
            <a:pPr lvl="0">
              <a:lnSpc>
                <a:spcPct val="150000"/>
              </a:lnSpc>
              <a:defRPr/>
            </a:pPr>
            <a:r>
              <a:rPr lang="zh-CN" altLang="en-US" sz="1600" dirty="0">
                <a:solidFill>
                  <a:schemeClr val="tx1"/>
                </a:solidFill>
              </a:rPr>
              <a:t>财务系统等</a:t>
            </a:r>
            <a:endParaRPr lang="zh-CN" altLang="en-US" sz="1600" dirty="0">
              <a:solidFill>
                <a:schemeClr val="tx1"/>
              </a:solidFill>
            </a:endParaRPr>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07820" cy="521970"/>
          </a:xfrm>
          <a:prstGeom prst="rect">
            <a:avLst/>
          </a:prstGeom>
          <a:noFill/>
        </p:spPr>
        <p:txBody>
          <a:bodyPr wrap="none" rtlCol="0">
            <a:spAutoFit/>
          </a:bodyPr>
          <a:lstStyle/>
          <a:p>
            <a:r>
              <a:rPr kumimoji="1" lang="zh-CN" altLang="en-US" sz="2800" b="1" dirty="0">
                <a:solidFill>
                  <a:srgbClr val="0046A0"/>
                </a:solidFill>
              </a:rPr>
              <a:t>提供</a:t>
            </a:r>
            <a:r>
              <a:rPr kumimoji="1" lang="zh-CN" altLang="en-US" sz="2800" b="1" dirty="0">
                <a:solidFill>
                  <a:srgbClr val="0046A0"/>
                </a:solidFill>
              </a:rPr>
              <a:t>支持</a:t>
            </a:r>
            <a:endParaRPr kumimoji="1" lang="zh-CN" altLang="en-US" sz="2800" b="1" dirty="0">
              <a:solidFill>
                <a:srgbClr val="0046A0"/>
              </a:solidFill>
            </a:endParaRPr>
          </a:p>
        </p:txBody>
      </p:sp>
      <p:sp>
        <p:nvSpPr>
          <p:cNvPr id="27" name="文本框 26"/>
          <p:cNvSpPr txBox="1"/>
          <p:nvPr/>
        </p:nvSpPr>
        <p:spPr>
          <a:xfrm>
            <a:off x="6651057" y="2352846"/>
            <a:ext cx="4987559" cy="953135"/>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graphicFrame>
        <p:nvGraphicFramePr>
          <p:cNvPr id="3" name="表格 2"/>
          <p:cNvGraphicFramePr/>
          <p:nvPr>
            <p:custDataLst>
              <p:tags r:id="rId1"/>
            </p:custDataLst>
          </p:nvPr>
        </p:nvGraphicFramePr>
        <p:xfrm>
          <a:off x="1023620" y="1040765"/>
          <a:ext cx="10144760" cy="4937760"/>
        </p:xfrm>
        <a:graphic>
          <a:graphicData uri="http://schemas.openxmlformats.org/drawingml/2006/table">
            <a:tbl>
              <a:tblPr firstRow="1" bandRow="1">
                <a:tableStyleId>{5C22544A-7EE6-4342-B048-85BDC9FD1C3A}</a:tableStyleId>
              </a:tblPr>
              <a:tblGrid>
                <a:gridCol w="697865"/>
                <a:gridCol w="2249805"/>
                <a:gridCol w="4229735"/>
                <a:gridCol w="2967355"/>
              </a:tblGrid>
              <a:tr h="381000">
                <a:tc>
                  <a:txBody>
                    <a:bodyPr/>
                    <a:p>
                      <a:pPr algn="ctr">
                        <a:buNone/>
                      </a:pPr>
                      <a:r>
                        <a:rPr lang="zh-CN" altLang="en-US"/>
                        <a:t>序号</a:t>
                      </a:r>
                      <a:endParaRPr lang="zh-CN" altLang="en-US"/>
                    </a:p>
                  </a:txBody>
                  <a:tcPr/>
                </a:tc>
                <a:tc>
                  <a:txBody>
                    <a:bodyPr/>
                    <a:p>
                      <a:pPr algn="ctr">
                        <a:buNone/>
                      </a:pPr>
                      <a:r>
                        <a:rPr lang="zh-CN" altLang="en-US"/>
                        <a:t>项目</a:t>
                      </a:r>
                      <a:endParaRPr lang="zh-CN" altLang="en-US"/>
                    </a:p>
                  </a:txBody>
                  <a:tcPr/>
                </a:tc>
                <a:tc>
                  <a:txBody>
                    <a:bodyPr/>
                    <a:p>
                      <a:pPr algn="ctr">
                        <a:buNone/>
                      </a:pPr>
                      <a:r>
                        <a:rPr lang="zh-CN" altLang="en-US"/>
                        <a:t>事项</a:t>
                      </a:r>
                      <a:endParaRPr lang="zh-CN" altLang="en-US"/>
                    </a:p>
                  </a:txBody>
                  <a:tcPr/>
                </a:tc>
                <a:tc>
                  <a:txBody>
                    <a:bodyPr/>
                    <a:p>
                      <a:pPr algn="ctr">
                        <a:buNone/>
                      </a:pPr>
                      <a:r>
                        <a:rPr lang="zh-CN" altLang="en-US"/>
                        <a:t>备注</a:t>
                      </a:r>
                      <a:endParaRPr lang="zh-CN" altLang="en-US"/>
                    </a:p>
                  </a:txBody>
                  <a:tcPr/>
                </a:tc>
              </a:tr>
              <a:tr h="381000">
                <a:tc>
                  <a:txBody>
                    <a:bodyPr/>
                    <a:p>
                      <a:pPr algn="ctr">
                        <a:buNone/>
                      </a:pPr>
                      <a:r>
                        <a:rPr lang="en-US" altLang="zh-CN" sz="1600"/>
                        <a:t>1</a:t>
                      </a:r>
                      <a:endParaRPr lang="en-US" altLang="zh-CN" sz="1600"/>
                    </a:p>
                  </a:txBody>
                  <a:tcPr/>
                </a:tc>
                <a:tc>
                  <a:txBody>
                    <a:bodyPr/>
                    <a:p>
                      <a:pPr>
                        <a:buNone/>
                      </a:pPr>
                      <a:r>
                        <a:rPr lang="zh-CN" altLang="en-US" sz="1600"/>
                        <a:t>注册小程序</a:t>
                      </a:r>
                      <a:endParaRPr lang="zh-CN" altLang="en-US" sz="1600"/>
                    </a:p>
                  </a:txBody>
                  <a:tcPr/>
                </a:tc>
                <a:tc>
                  <a:txBody>
                    <a:bodyPr/>
                    <a:p>
                      <a:pPr>
                        <a:buNone/>
                      </a:pPr>
                      <a:r>
                        <a:rPr lang="en-US" altLang="zh-CN" sz="1600"/>
                        <a:t>1</a:t>
                      </a:r>
                      <a:r>
                        <a:rPr lang="zh-CN" altLang="en-US" sz="1600"/>
                        <a:t>、注册两个小程序：C端小程序、门票核销小程序</a:t>
                      </a:r>
                      <a:endParaRPr lang="zh-CN" altLang="en-US" sz="1600"/>
                    </a:p>
                    <a:p>
                      <a:pPr>
                        <a:buNone/>
                      </a:pPr>
                      <a:r>
                        <a:rPr lang="en-US" altLang="zh-CN" sz="1600"/>
                        <a:t>2</a:t>
                      </a:r>
                      <a:r>
                        <a:rPr lang="zh-CN" altLang="en-US" sz="1600"/>
                        <a:t>、C端小程序需要开通微信支付</a:t>
                      </a:r>
                      <a:endParaRPr lang="zh-CN" altLang="en-US" sz="1600"/>
                    </a:p>
                    <a:p>
                      <a:pPr>
                        <a:buNone/>
                      </a:pPr>
                      <a:r>
                        <a:rPr lang="en-US" altLang="zh-CN" sz="1600"/>
                        <a:t>3</a:t>
                      </a:r>
                      <a:r>
                        <a:rPr lang="zh-CN" altLang="en-US" sz="1600"/>
                        <a:t>、获取到小程序ID，给到研发，用于打包</a:t>
                      </a:r>
                      <a:endParaRPr lang="zh-CN" altLang="en-US" sz="1600"/>
                    </a:p>
                  </a:txBody>
                  <a:tcPr/>
                </a:tc>
                <a:tc>
                  <a:txBody>
                    <a:bodyPr/>
                    <a:p>
                      <a:pPr>
                        <a:buNone/>
                      </a:pPr>
                      <a:endParaRPr lang="zh-CN" altLang="en-US" sz="1600"/>
                    </a:p>
                  </a:txBody>
                  <a:tcPr/>
                </a:tc>
              </a:tr>
              <a:tr h="381000">
                <a:tc>
                  <a:txBody>
                    <a:bodyPr/>
                    <a:p>
                      <a:pPr algn="ctr">
                        <a:buNone/>
                      </a:pPr>
                      <a:r>
                        <a:rPr lang="en-US" altLang="zh-CN" sz="1600"/>
                        <a:t>2</a:t>
                      </a:r>
                      <a:endParaRPr lang="en-US" altLang="zh-CN" sz="1600"/>
                    </a:p>
                  </a:txBody>
                  <a:tcPr/>
                </a:tc>
                <a:tc>
                  <a:txBody>
                    <a:bodyPr/>
                    <a:p>
                      <a:pPr>
                        <a:buNone/>
                      </a:pPr>
                      <a:r>
                        <a:rPr lang="zh-CN" altLang="en-US" sz="1600"/>
                        <a:t>私有化部署所需资源</a:t>
                      </a:r>
                      <a:endParaRPr lang="zh-CN" altLang="en-US" sz="1600"/>
                    </a:p>
                  </a:txBody>
                  <a:tcPr/>
                </a:tc>
                <a:tc>
                  <a:txBody>
                    <a:bodyPr/>
                    <a:p>
                      <a:pPr>
                        <a:buNone/>
                      </a:pPr>
                      <a:r>
                        <a:rPr lang="zh-CN" altLang="en-US" sz="1600"/>
                        <a:t>1、数据库服务器</a:t>
                      </a:r>
                      <a:endParaRPr lang="zh-CN" altLang="en-US" sz="1600"/>
                    </a:p>
                    <a:p>
                      <a:pPr>
                        <a:buNone/>
                      </a:pPr>
                      <a:r>
                        <a:rPr lang="zh-CN" altLang="en-US" sz="1600"/>
                        <a:t>2、web 服务器2台</a:t>
                      </a:r>
                      <a:endParaRPr lang="zh-CN" altLang="en-US" sz="1600"/>
                    </a:p>
                    <a:p>
                      <a:pPr>
                        <a:buNone/>
                      </a:pPr>
                      <a:r>
                        <a:rPr lang="zh-CN" altLang="en-US" sz="1600"/>
                        <a:t>3、负载均衡</a:t>
                      </a:r>
                      <a:endParaRPr lang="zh-CN" altLang="en-US" sz="1600"/>
                    </a:p>
                    <a:p>
                      <a:pPr>
                        <a:buNone/>
                      </a:pPr>
                      <a:r>
                        <a:rPr lang="zh-CN" altLang="en-US" sz="1600"/>
                        <a:t>4、Redis 服务</a:t>
                      </a:r>
                      <a:endParaRPr lang="zh-CN" altLang="en-US" sz="1600"/>
                    </a:p>
                    <a:p>
                      <a:pPr>
                        <a:buNone/>
                      </a:pPr>
                      <a:r>
                        <a:rPr lang="zh-CN" altLang="en-US" sz="1600"/>
                        <a:t>5、OSS 服务</a:t>
                      </a:r>
                      <a:endParaRPr lang="zh-CN" altLang="en-US" sz="1600"/>
                    </a:p>
                    <a:p>
                      <a:pPr>
                        <a:buNone/>
                      </a:pPr>
                      <a:r>
                        <a:rPr lang="zh-CN" altLang="en-US" sz="1600"/>
                        <a:t>6、短信服务</a:t>
                      </a:r>
                      <a:endParaRPr lang="zh-CN" altLang="en-US" sz="1600"/>
                    </a:p>
                    <a:p>
                      <a:pPr>
                        <a:buNone/>
                      </a:pPr>
                      <a:r>
                        <a:rPr lang="zh-CN" altLang="en-US" sz="1600"/>
                        <a:t>7、域名配置</a:t>
                      </a:r>
                      <a:endParaRPr lang="zh-CN" altLang="en-US" sz="1600"/>
                    </a:p>
                  </a:txBody>
                  <a:tcPr/>
                </a:tc>
                <a:tc>
                  <a:txBody>
                    <a:bodyPr/>
                    <a:p>
                      <a:pPr>
                        <a:buNone/>
                      </a:pPr>
                      <a:r>
                        <a:rPr lang="en-US" altLang="zh-CN" sz="1600"/>
                        <a:t>1</a:t>
                      </a:r>
                      <a:r>
                        <a:rPr lang="zh-CN" altLang="en-US" sz="1600"/>
                        <a:t>、数据库服务16核128G 内存，200G系统盘</a:t>
                      </a:r>
                      <a:r>
                        <a:rPr lang="en-US" altLang="zh-CN" sz="1600"/>
                        <a:t> </a:t>
                      </a:r>
                      <a:endParaRPr lang="zh-CN" altLang="en-US" sz="1600"/>
                    </a:p>
                    <a:p>
                      <a:pPr>
                        <a:buNone/>
                      </a:pPr>
                      <a:r>
                        <a:rPr lang="en-US" altLang="zh-CN" sz="1600"/>
                        <a:t>2</a:t>
                      </a:r>
                      <a:r>
                        <a:rPr lang="zh-CN" altLang="en-US" sz="1600"/>
                        <a:t>、web 服务器 16核64G ，200G系统盘</a:t>
                      </a:r>
                      <a:endParaRPr lang="zh-CN" altLang="en-US" sz="1600"/>
                    </a:p>
                    <a:p>
                      <a:pPr>
                        <a:buNone/>
                      </a:pPr>
                      <a:r>
                        <a:rPr lang="en-US" altLang="zh-CN" sz="1600"/>
                        <a:t>3</a:t>
                      </a:r>
                      <a:r>
                        <a:rPr lang="zh-CN" altLang="en-US" sz="1600"/>
                        <a:t>、redis 5.0以上</a:t>
                      </a:r>
                      <a:endParaRPr lang="zh-CN" altLang="en-US" sz="1600"/>
                    </a:p>
                    <a:p>
                      <a:pPr>
                        <a:buNone/>
                      </a:pPr>
                      <a:endParaRPr lang="zh-CN" altLang="en-US" sz="1600"/>
                    </a:p>
                  </a:txBody>
                  <a:tcPr/>
                </a:tc>
              </a:tr>
              <a:tr h="381000">
                <a:tc>
                  <a:txBody>
                    <a:bodyPr/>
                    <a:p>
                      <a:pPr algn="ctr">
                        <a:buNone/>
                      </a:pPr>
                      <a:r>
                        <a:rPr lang="en-US" altLang="zh-CN" sz="1600"/>
                        <a:t>3</a:t>
                      </a:r>
                      <a:endParaRPr lang="en-US" altLang="zh-CN" sz="1600"/>
                    </a:p>
                  </a:txBody>
                  <a:tcPr/>
                </a:tc>
                <a:tc>
                  <a:txBody>
                    <a:bodyPr/>
                    <a:p>
                      <a:pPr>
                        <a:buNone/>
                      </a:pPr>
                      <a:r>
                        <a:rPr lang="zh-CN" altLang="en-US" sz="1600"/>
                        <a:t>非雪季系统部署所需资源</a:t>
                      </a:r>
                      <a:endParaRPr lang="zh-CN" altLang="en-US" sz="1600"/>
                    </a:p>
                  </a:txBody>
                  <a:tcPr/>
                </a:tc>
                <a:tc>
                  <a:txBody>
                    <a:bodyPr/>
                    <a:p>
                      <a:pPr>
                        <a:buNone/>
                      </a:pPr>
                      <a:r>
                        <a:rPr lang="en-US" altLang="zh-CN" sz="1600"/>
                        <a:t>1</a:t>
                      </a:r>
                      <a:r>
                        <a:rPr lang="zh-CN" altLang="en-US" sz="1600"/>
                        <a:t>、数据库服务器</a:t>
                      </a:r>
                      <a:r>
                        <a:rPr lang="en-US" altLang="zh-CN" sz="1600"/>
                        <a:t>1</a:t>
                      </a:r>
                      <a:r>
                        <a:rPr lang="zh-CN" altLang="en-US" sz="1600"/>
                        <a:t>台（RDS MySQL版 4核16G）</a:t>
                      </a:r>
                      <a:endParaRPr lang="zh-CN" altLang="en-US" sz="1600"/>
                    </a:p>
                    <a:p>
                      <a:pPr>
                        <a:buNone/>
                      </a:pPr>
                      <a:r>
                        <a:rPr lang="en-US" altLang="zh-CN" sz="1600"/>
                        <a:t>2</a:t>
                      </a:r>
                      <a:r>
                        <a:rPr lang="zh-CN" altLang="en-US" sz="1600"/>
                        <a:t>、应用服务器</a:t>
                      </a:r>
                      <a:r>
                        <a:rPr lang="en-US" altLang="zh-CN" sz="1600"/>
                        <a:t>2</a:t>
                      </a:r>
                      <a:r>
                        <a:rPr lang="zh-CN" altLang="en-US" sz="1600"/>
                        <a:t>台（ECS 2核8G）</a:t>
                      </a:r>
                      <a:endParaRPr lang="zh-CN" altLang="en-US" sz="1600"/>
                    </a:p>
                    <a:p>
                      <a:pPr>
                        <a:buNone/>
                      </a:pPr>
                      <a:r>
                        <a:rPr lang="en-US" altLang="zh-CN" sz="1600"/>
                        <a:t>3</a:t>
                      </a:r>
                      <a:r>
                        <a:rPr lang="zh-CN" altLang="en-US" sz="1600"/>
                        <a:t>、Redis服务器</a:t>
                      </a:r>
                      <a:r>
                        <a:rPr lang="en-US" altLang="zh-CN" sz="1600"/>
                        <a:t>1</a:t>
                      </a:r>
                      <a:r>
                        <a:rPr lang="zh-CN" altLang="en-US" sz="1600"/>
                        <a:t>台（Redis企业版）</a:t>
                      </a:r>
                      <a:endParaRPr lang="zh-CN" altLang="en-US" sz="1600"/>
                    </a:p>
                    <a:p>
                      <a:pPr>
                        <a:buNone/>
                      </a:pPr>
                      <a:r>
                        <a:rPr lang="en-US" altLang="zh-CN" sz="1600"/>
                        <a:t>4</a:t>
                      </a:r>
                      <a:r>
                        <a:rPr lang="zh-CN" altLang="en-US" sz="1600"/>
                        <a:t>、OSS服务</a:t>
                      </a:r>
                      <a:endParaRPr lang="zh-CN" altLang="en-US" sz="1600"/>
                    </a:p>
                    <a:p>
                      <a:pPr>
                        <a:buNone/>
                      </a:pPr>
                      <a:r>
                        <a:rPr lang="en-US" altLang="zh-CN" sz="1600"/>
                        <a:t>5</a:t>
                      </a:r>
                      <a:r>
                        <a:rPr lang="zh-CN" altLang="en-US" sz="1600"/>
                        <a:t>、域名配置</a:t>
                      </a:r>
                      <a:endParaRPr lang="zh-CN" altLang="en-US" sz="1600"/>
                    </a:p>
                  </a:txBody>
                  <a:tcPr/>
                </a:tc>
                <a:tc>
                  <a:txBody>
                    <a:bodyPr/>
                    <a:p>
                      <a:pPr>
                        <a:buNone/>
                      </a:pPr>
                      <a:endParaRPr lang="en-US" altLang="zh-CN" sz="1600"/>
                    </a:p>
                    <a:p>
                      <a:pPr>
                        <a:buNone/>
                      </a:pPr>
                      <a:endParaRPr lang="en-US" altLang="zh-CN" sz="1600"/>
                    </a:p>
                  </a:txBody>
                  <a:tcPr/>
                </a:tc>
              </a:tr>
              <a:tr h="381000">
                <a:tc>
                  <a:txBody>
                    <a:bodyPr/>
                    <a:p>
                      <a:pPr algn="ctr">
                        <a:buNone/>
                      </a:pPr>
                      <a:r>
                        <a:rPr lang="en-US" altLang="zh-CN" sz="1600"/>
                        <a:t>4</a:t>
                      </a:r>
                      <a:endParaRPr lang="en-US" altLang="zh-CN" sz="1600"/>
                    </a:p>
                  </a:txBody>
                  <a:tcPr/>
                </a:tc>
                <a:tc>
                  <a:txBody>
                    <a:bodyPr/>
                    <a:p>
                      <a:pPr>
                        <a:buNone/>
                      </a:pPr>
                      <a:r>
                        <a:rPr lang="zh-CN" altLang="en-US" sz="1600"/>
                        <a:t>C端小程序界面风格</a:t>
                      </a:r>
                      <a:endParaRPr lang="zh-CN" altLang="en-US" sz="1600"/>
                    </a:p>
                  </a:txBody>
                  <a:tcPr/>
                </a:tc>
                <a:tc>
                  <a:txBody>
                    <a:bodyPr/>
                    <a:p>
                      <a:pPr>
                        <a:buNone/>
                      </a:pPr>
                      <a:r>
                        <a:rPr lang="zh-CN" altLang="en-US" sz="1600"/>
                        <a:t>对小程序界面风格样式有什么具体要求？</a:t>
                      </a:r>
                      <a:endParaRPr lang="zh-CN" altLang="en-US" sz="1600"/>
                    </a:p>
                    <a:p>
                      <a:pPr>
                        <a:buNone/>
                      </a:pPr>
                      <a:r>
                        <a:rPr lang="zh-CN" altLang="en-US" sz="1600"/>
                        <a:t>提供logo图片</a:t>
                      </a:r>
                      <a:endParaRPr lang="zh-CN" altLang="en-US" sz="1600"/>
                    </a:p>
                  </a:txBody>
                  <a:tcPr/>
                </a:tc>
                <a:tc>
                  <a:txBody>
                    <a:bodyPr/>
                    <a:p>
                      <a:pPr>
                        <a:buNone/>
                      </a:pPr>
                      <a:endParaRPr lang="zh-CN" altLang="en-US" sz="1600"/>
                    </a:p>
                  </a:txBody>
                  <a:tcPr/>
                </a:tc>
              </a:tr>
            </a:tbl>
          </a:graphicData>
        </a:graphic>
      </p:graphicFrame>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02</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一、项目规划</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02</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一、项目规划</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userDrawn="1"/>
        </p:nvSpPr>
        <p:spPr>
          <a:xfrm>
            <a:off x="645795" y="1040765"/>
            <a:ext cx="6221095" cy="1198880"/>
          </a:xfrm>
          <a:prstGeom prst="rect">
            <a:avLst/>
          </a:prstGeom>
          <a:noFill/>
        </p:spPr>
        <p:txBody>
          <a:bodyPr wrap="none" rtlCol="0">
            <a:spAutoFit/>
          </a:bodyPr>
          <a:lstStyle/>
          <a:p>
            <a:r>
              <a:rPr lang="en-US" altLang="zh-CN" sz="7200" b="1">
                <a:solidFill>
                  <a:schemeClr val="bg1"/>
                </a:solidFill>
                <a:latin typeface="+mj-ea"/>
                <a:ea typeface="+mj-ea"/>
              </a:rPr>
              <a:t>THANK YOU!</a:t>
            </a:r>
            <a:endParaRPr lang="en-US" altLang="zh-CN" sz="7200" b="1">
              <a:solidFill>
                <a:schemeClr val="bg1"/>
              </a:solidFill>
              <a:latin typeface="+mj-ea"/>
              <a:ea typeface="+mj-ea"/>
            </a:endParaRPr>
          </a:p>
        </p:txBody>
      </p:sp>
    </p:spTree>
    <p:custDataLst>
      <p:tags r:id="rId1"/>
    </p:custData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02</a:t>
            </a:r>
          </a:p>
          <a:p>
            <a:pPr>
              <a:spcAft>
                <a:spcPts val="400"/>
              </a:spcAft>
              <a:defRPr sz="1600" b="1">
                <a:solidFill>
                  <a:srgbClr val="0046A0"/>
                </a:solidFill>
                <a:latin typeface="WenQuanYi Zen Hei"/>
              </a:defRPr>
            </a:pPr>
            <a:r>
              <a:rPr>
                <a:latin typeface="WenQuanYi Zen Hei"/>
              </a:rPr>
              <a:t>业务流程</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02</a:t>
            </a:r>
          </a:p>
          <a:p>
            <a:pPr>
              <a:spcAft>
                <a:spcPts val="400"/>
              </a:spcAft>
              <a:defRPr sz="1600" b="1">
                <a:solidFill>
                  <a:srgbClr val="0046A0"/>
                </a:solidFill>
                <a:latin typeface="WenQuanYi Zen Hei"/>
              </a:defRPr>
            </a:pPr>
            <a:r>
              <a:rPr>
                <a:latin typeface="WenQuanYi Zen Hei"/>
              </a:rPr>
              <a:t>业务流程</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04</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二、业务流程</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04</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二、业务流程</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05</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二、业务流程（续）</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05</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二、业务流程（续）</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03</a:t>
            </a:r>
          </a:p>
          <a:p>
            <a:pPr>
              <a:spcAft>
                <a:spcPts val="400"/>
              </a:spcAft>
              <a:defRPr sz="1600" b="1">
                <a:solidFill>
                  <a:srgbClr val="0046A0"/>
                </a:solidFill>
                <a:latin typeface="WenQuanYi Zen Hei"/>
              </a:defRPr>
            </a:pPr>
            <a:r>
              <a:rPr>
                <a:latin typeface="WenQuanYi Zen Hei"/>
              </a:rPr>
              <a:t>系统演示</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03</a:t>
            </a:r>
          </a:p>
          <a:p>
            <a:pPr>
              <a:spcAft>
                <a:spcPts val="400"/>
              </a:spcAft>
              <a:defRPr sz="1600" b="1">
                <a:solidFill>
                  <a:srgbClr val="0046A0"/>
                </a:solidFill>
                <a:latin typeface="WenQuanYi Zen Hei"/>
              </a:defRPr>
            </a:pPr>
            <a:r>
              <a:rPr>
                <a:latin typeface="WenQuanYi Zen Hei"/>
              </a:rPr>
              <a:t>系统演示</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07</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三、系统演示</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07</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三、系统演示</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04</a:t>
            </a:r>
          </a:p>
          <a:p>
            <a:pPr>
              <a:spcAft>
                <a:spcPts val="400"/>
              </a:spcAft>
              <a:defRPr sz="1600" b="1">
                <a:solidFill>
                  <a:srgbClr val="0046A0"/>
                </a:solidFill>
                <a:latin typeface="WenQuanYi Zen Hei"/>
              </a:defRPr>
            </a:pPr>
            <a:r>
              <a:rPr>
                <a:latin typeface="WenQuanYi Zen Hei"/>
              </a:rPr>
              <a:t>项目管理过程介绍</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04</a:t>
            </a:r>
          </a:p>
          <a:p>
            <a:pPr>
              <a:spcAft>
                <a:spcPts val="400"/>
              </a:spcAft>
              <a:defRPr sz="1600" b="1">
                <a:solidFill>
                  <a:srgbClr val="0046A0"/>
                </a:solidFill>
                <a:latin typeface="WenQuanYi Zen Hei"/>
              </a:defRPr>
            </a:pPr>
            <a:r>
              <a:rPr>
                <a:latin typeface="WenQuanYi Zen Hei"/>
              </a:rPr>
              <a:t>项目管理过程介绍</a:t>
            </a:r>
          </a:p>
        </p:txBody>
      </p:sp>
    </p:spTree>
  </p:cSld>
  <p:clrMapOvr>
    <a:masterClrMapping/>
  </p:clrMapOvr>
</p:sld>
</file>

<file path=ppt/tags/tag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BEAUTIFY_FLAG" val="#wm#"/>
  <p:tag name="KSO_WM_TEMPLATE_CATEGORY" val="custom"/>
  <p:tag name="KSO_WM_TEMPLATE_INDEX" val="2020517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BEAUTIFY_FLAG" val="#wm#"/>
  <p:tag name="KSO_WM_TEMPLATE_CATEGORY" val="custom"/>
  <p:tag name="KSO_WM_TEMPLATE_INDEX" val="2020517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BEAUTIFY_FLAG" val="#wm#"/>
  <p:tag name="KSO_WM_TEMPLATE_CATEGORY" val="custom"/>
  <p:tag name="KSO_WM_TEMPLATE_INDEX" val="20205176"/>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TEMPLATE_CATEGORY" val="custom"/>
  <p:tag name="KSO_WM_TEMPLATE_INDEX" val="20205176"/>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TEMPLATE_CATEGORY" val="custom"/>
  <p:tag name="KSO_WM_TEMPLATE_INDEX" val="2020517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wm#"/>
  <p:tag name="KSO_WM_TEMPLATE_CATEGORY" val="custom"/>
  <p:tag name="KSO_WM_TEMPLATE_INDEX" val="20205176"/>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custom"/>
  <p:tag name="KSO_WM_TEMPLATE_INDEX" val="20205176"/>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TEMPLATE_CATEGORY" val="custom"/>
  <p:tag name="KSO_WM_TEMPLATE_INDEX" val="20205176"/>
</p:tagLst>
</file>

<file path=ppt/tags/tag50.xml><?xml version="1.0" encoding="utf-8"?>
<p:tagLst xmlns:p="http://schemas.openxmlformats.org/presentationml/2006/main">
  <p:tag name="KSO_WM_BEAUTIFY_FLAG" val="#wm#"/>
  <p:tag name="KSO_WM_TEMPLATE_CATEGORY" val="custom"/>
  <p:tag name="KSO_WM_TEMPLATE_INDEX" val="20205176"/>
</p:tagLst>
</file>

<file path=ppt/tags/tag51.xml><?xml version="1.0" encoding="utf-8"?>
<p:tagLst xmlns:p="http://schemas.openxmlformats.org/presentationml/2006/main">
  <p:tag name="KSO_WM_BEAUTIFY_FLAG" val="#wm#"/>
  <p:tag name="KSO_WM_TEMPLATE_CATEGORY" val="custom"/>
  <p:tag name="KSO_WM_TEMPLATE_INDEX" val="2020517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BEAUTIFY_FLAG" val="#wm#"/>
  <p:tag name="KSO_WM_TEMPLATE_CATEGORY" val="custom"/>
  <p:tag name="KSO_WM_TEMPLATE_INDEX" val="20205176"/>
</p:tagLst>
</file>

<file path=ppt/tags/tag54.xml><?xml version="1.0" encoding="utf-8"?>
<p:tagLst xmlns:p="http://schemas.openxmlformats.org/presentationml/2006/main">
  <p:tag name="KSO_WM_BEAUTIFY_FLAG" val="#wm#"/>
  <p:tag name="KSO_WM_TEMPLATE_CATEGORY" val="custom"/>
  <p:tag name="KSO_WM_TEMPLATE_INDEX" val="20205176"/>
</p:tagLst>
</file>

<file path=ppt/tags/tag55.xml><?xml version="1.0" encoding="utf-8"?>
<p:tagLst xmlns:p="http://schemas.openxmlformats.org/presentationml/2006/main">
  <p:tag name="KSO_WM_UNIT_TABLE_BEAUTIFY" val="smartTable{8ec8ebdd-d7a7-43b5-b5ab-a3d740081f3e}"/>
  <p:tag name="TABLE_ENDDRAG_ORIGIN_RECT" val="798*440"/>
  <p:tag name="TABLE_ENDDRAG_RECT" val="83*81*798*440"/>
</p:tagLst>
</file>

<file path=ppt/tags/tag56.xml><?xml version="1.0" encoding="utf-8"?>
<p:tagLst xmlns:p="http://schemas.openxmlformats.org/presentationml/2006/main">
  <p:tag name="KSO_WM_BEAUTIFY_FLAG" val="#wm#"/>
  <p:tag name="KSO_WM_TEMPLATE_CATEGORY" val="custom"/>
  <p:tag name="KSO_WM_TEMPLATE_INDEX" val="20205176"/>
</p:tagLst>
</file>

<file path=ppt/tags/tag6.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3756</Words>
  <Application>WPS 演示</Application>
  <PresentationFormat>宽屏</PresentationFormat>
  <Paragraphs>749</Paragraphs>
  <Slides>30</Slides>
  <Notes>1</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30</vt:i4>
      </vt:variant>
    </vt:vector>
  </HeadingPairs>
  <TitlesOfParts>
    <vt:vector size="54" baseType="lpstr">
      <vt:lpstr>Arial</vt:lpstr>
      <vt:lpstr>宋体</vt:lpstr>
      <vt:lpstr>Wingdings</vt:lpstr>
      <vt:lpstr>微软雅黑</vt:lpstr>
      <vt:lpstr>汉仪旗黑</vt:lpstr>
      <vt:lpstr>Helvetica Light</vt:lpstr>
      <vt:lpstr>OPPOSans L</vt:lpstr>
      <vt:lpstr>苹方-简</vt:lpstr>
      <vt:lpstr>Heiti SC</vt:lpstr>
      <vt:lpstr>Source Han Sans CN Regular</vt:lpstr>
      <vt:lpstr>Open Sans Light</vt:lpstr>
      <vt:lpstr>Wingdings</vt:lpstr>
      <vt:lpstr>等线 Light</vt:lpstr>
      <vt:lpstr>Calibri</vt:lpstr>
      <vt:lpstr>汉仪中等线KW</vt:lpstr>
      <vt:lpstr>Calibri</vt:lpstr>
      <vt:lpstr>微软雅黑</vt:lpstr>
      <vt:lpstr>Helvetica Neue</vt:lpstr>
      <vt:lpstr>等线</vt:lpstr>
      <vt:lpstr>宋体</vt:lpstr>
      <vt:lpstr>Arial Unicode MS</vt:lpstr>
      <vt:lpstr>汉仪书宋二KW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天然 陈</dc:creator>
  <cp:lastModifiedBy>WPS_1641772744</cp:lastModifiedBy>
  <cp:revision>460</cp:revision>
  <dcterms:created xsi:type="dcterms:W3CDTF">2023-07-10T03:24:52Z</dcterms:created>
  <dcterms:modified xsi:type="dcterms:W3CDTF">2023-07-10T03:24:52Z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2018227152E45DE6F0898964DA8B9C29_42</vt:lpwstr>
  </property>
  <property fmtid="{D5CDD505-2E9C-101B-9397-08002B2CF9AE}" pid="3" name="KSOProductBuildVer">
    <vt:lpwstr>2052-5.4.1.7920</vt:lpwstr>
  </property>
</Properties>
</file>